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56" r:id="rId2"/>
    <p:sldId id="636" r:id="rId3"/>
    <p:sldId id="328" r:id="rId4"/>
    <p:sldId id="409" r:id="rId5"/>
    <p:sldId id="413" r:id="rId6"/>
    <p:sldId id="401" r:id="rId7"/>
    <p:sldId id="330" r:id="rId8"/>
    <p:sldId id="402" r:id="rId9"/>
    <p:sldId id="331" r:id="rId10"/>
    <p:sldId id="412" r:id="rId11"/>
    <p:sldId id="637" r:id="rId12"/>
    <p:sldId id="638" r:id="rId13"/>
    <p:sldId id="403" r:id="rId14"/>
    <p:sldId id="405" r:id="rId15"/>
    <p:sldId id="406" r:id="rId16"/>
    <p:sldId id="417" r:id="rId17"/>
    <p:sldId id="639" r:id="rId18"/>
    <p:sldId id="257" r:id="rId19"/>
    <p:sldId id="631" r:id="rId20"/>
    <p:sldId id="632" r:id="rId21"/>
    <p:sldId id="633" r:id="rId22"/>
    <p:sldId id="640" r:id="rId23"/>
    <p:sldId id="421" r:id="rId24"/>
    <p:sldId id="268" r:id="rId25"/>
    <p:sldId id="422" r:id="rId26"/>
    <p:sldId id="635" r:id="rId27"/>
    <p:sldId id="634" r:id="rId28"/>
    <p:sldId id="641" r:id="rId29"/>
    <p:sldId id="643" r:id="rId30"/>
    <p:sldId id="645" r:id="rId31"/>
    <p:sldId id="647" r:id="rId32"/>
    <p:sldId id="646"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642"/>
    <p:restoredTop sz="90284"/>
  </p:normalViewPr>
  <p:slideViewPr>
    <p:cSldViewPr snapToGrid="0">
      <p:cViewPr varScale="1">
        <p:scale>
          <a:sx n="104" d="100"/>
          <a:sy n="104" d="100"/>
        </p:scale>
        <p:origin x="47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svg>
</file>

<file path=ppt/media/image11.png>
</file>

<file path=ppt/media/image12.png>
</file>

<file path=ppt/media/image13.jpeg>
</file>

<file path=ppt/media/image14.png>
</file>

<file path=ppt/media/image2.png>
</file>

<file path=ppt/media/image3.svg>
</file>

<file path=ppt/media/image4.png>
</file>

<file path=ppt/media/image5.png>
</file>

<file path=ppt/media/image6.gif>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CA257B-EE6F-4443-9BAD-0997074DECBE}" type="datetimeFigureOut">
              <a:rPr lang="en-US" smtClean="0"/>
              <a:t>9/2/24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42B9C5-AC23-5645-9215-EBDA1C37A1F1}" type="slidenum">
              <a:rPr lang="en-US" smtClean="0"/>
              <a:t>‹#›</a:t>
            </a:fld>
            <a:endParaRPr lang="en-US"/>
          </a:p>
        </p:txBody>
      </p:sp>
    </p:spTree>
    <p:extLst>
      <p:ext uri="{BB962C8B-B14F-4D97-AF65-F5344CB8AC3E}">
        <p14:creationId xmlns:p14="http://schemas.microsoft.com/office/powerpoint/2010/main" val="19802853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42B9C5-AC23-5645-9215-EBDA1C37A1F1}" type="slidenum">
              <a:rPr lang="en-US" smtClean="0"/>
              <a:t>1</a:t>
            </a:fld>
            <a:endParaRPr lang="en-US"/>
          </a:p>
        </p:txBody>
      </p:sp>
    </p:spTree>
    <p:extLst>
      <p:ext uri="{BB962C8B-B14F-4D97-AF65-F5344CB8AC3E}">
        <p14:creationId xmlns:p14="http://schemas.microsoft.com/office/powerpoint/2010/main" val="972273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If users write a prompting workflow in our API, we can do some interesting compiler optimizations.</a:t>
            </a:r>
          </a:p>
          <a:p>
            <a:pPr algn="l"/>
            <a:endParaRPr lang="en-US" b="0" i="0" dirty="0">
              <a:solidFill>
                <a:srgbClr val="374151"/>
              </a:solidFill>
              <a:effectLst/>
              <a:latin typeface="Söhne"/>
            </a:endParaRPr>
          </a:p>
          <a:p>
            <a:pPr algn="l"/>
            <a:r>
              <a:rPr lang="en-US" b="0" i="0" dirty="0">
                <a:solidFill>
                  <a:srgbClr val="374151"/>
                </a:solidFill>
                <a:effectLst/>
                <a:latin typeface="Söhne"/>
              </a:rPr>
              <a:t>For instance, we can trace a data flow graph from the program and execute it without the overhead of the python interpreter.</a:t>
            </a:r>
          </a:p>
          <a:p>
            <a:pPr algn="l"/>
            <a:endParaRPr lang="en-US" b="0" i="0" dirty="0">
              <a:solidFill>
                <a:srgbClr val="374151"/>
              </a:solidFill>
              <a:effectLst/>
              <a:latin typeface="Söhne"/>
            </a:endParaRPr>
          </a:p>
          <a:p>
            <a:pPr algn="l"/>
            <a:r>
              <a:rPr lang="en-US" b="0" i="0" dirty="0">
                <a:solidFill>
                  <a:srgbClr val="374151"/>
                </a:solidFill>
                <a:effectLst/>
                <a:latin typeface="Söhne"/>
              </a:rPr>
              <a:t>Additionally, we can incorporate prefetch nodes into the graph to preload cached long prefixes, provided we can pre-calculate some frequently used long prefixes.</a:t>
            </a:r>
          </a:p>
          <a:p>
            <a:pPr algn="l"/>
            <a:endParaRPr lang="en-US" b="0" i="0" dirty="0">
              <a:solidFill>
                <a:srgbClr val="374151"/>
              </a:solidFill>
              <a:effectLst/>
              <a:latin typeface="Söhne"/>
            </a:endParaRPr>
          </a:p>
          <a:p>
            <a:pPr algn="l"/>
            <a:r>
              <a:rPr lang="en-US" b="0" i="0" dirty="0">
                <a:solidFill>
                  <a:srgbClr val="374151"/>
                </a:solidFill>
                <a:effectLst/>
                <a:latin typeface="Söhne"/>
              </a:rPr>
              <a:t>We have also explored a classic compiler optimization - code movement - in our context. In this scenario, code movement corresponds to rearranging parts of the prompt.</a:t>
            </a:r>
          </a:p>
          <a:p>
            <a:pPr algn="l"/>
            <a:r>
              <a:rPr lang="en-US" b="0" i="0" dirty="0">
                <a:solidFill>
                  <a:srgbClr val="374151"/>
                </a:solidFill>
                <a:effectLst/>
                <a:latin typeface="Söhne"/>
              </a:rPr>
              <a:t>Since these prompts are in natural language, we cannot employ traditional program analysis tools for this purpose. Instead, we use GPT-4 to determine the validity of a code movement.</a:t>
            </a:r>
          </a:p>
          <a:p>
            <a:pPr algn="l"/>
            <a:r>
              <a:rPr lang="en-US" b="0" i="0" dirty="0">
                <a:solidFill>
                  <a:srgbClr val="374151"/>
                </a:solidFill>
                <a:effectLst/>
                <a:latin typeface="Söhne"/>
              </a:rPr>
              <a:t>As it changes the original prompt, this represents a more aggressive optimization.</a:t>
            </a:r>
          </a:p>
          <a:p>
            <a:endParaRPr lang="en-US" dirty="0"/>
          </a:p>
        </p:txBody>
      </p:sp>
      <p:sp>
        <p:nvSpPr>
          <p:cNvPr id="4" name="Slide Number Placeholder 3"/>
          <p:cNvSpPr>
            <a:spLocks noGrp="1"/>
          </p:cNvSpPr>
          <p:nvPr>
            <p:ph type="sldNum" sz="quarter" idx="5"/>
          </p:nvPr>
        </p:nvSpPr>
        <p:spPr/>
        <p:txBody>
          <a:bodyPr/>
          <a:lstStyle/>
          <a:p>
            <a:fld id="{A2A2EEE7-9B40-0544-8C4A-369E15CAEFA7}" type="slidenum">
              <a:rPr lang="en-US" smtClean="0"/>
              <a:t>11</a:t>
            </a:fld>
            <a:endParaRPr lang="en-US"/>
          </a:p>
        </p:txBody>
      </p:sp>
    </p:spTree>
    <p:extLst>
      <p:ext uri="{BB962C8B-B14F-4D97-AF65-F5344CB8AC3E}">
        <p14:creationId xmlns:p14="http://schemas.microsoft.com/office/powerpoint/2010/main" val="2773823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Okay, now let us move to the runtime side.</a:t>
            </a:r>
          </a:p>
          <a:p>
            <a:r>
              <a:rPr lang="en-US" dirty="0"/>
              <a:t>On the runtime side, we propose </a:t>
            </a:r>
            <a:r>
              <a:rPr lang="en-US" dirty="0" err="1"/>
              <a:t>RadixAttention</a:t>
            </a:r>
            <a:r>
              <a:rPr lang="en-US" dirty="0"/>
              <a:t> for automatic KV cache reuse.</a:t>
            </a:r>
          </a:p>
          <a:p>
            <a:endParaRPr lang="en-US" dirty="0"/>
          </a:p>
          <a:p>
            <a:r>
              <a:rPr lang="en-US" dirty="0"/>
              <a:t>In existing systems, the KV cache of a request is discarded after a request finishes. This prevents the KV cache reuse across multiple calls.</a:t>
            </a:r>
          </a:p>
          <a:p>
            <a:endParaRPr lang="en-US" dirty="0"/>
          </a:p>
          <a:p>
            <a:r>
              <a:rPr lang="en-US" dirty="0"/>
              <a:t>In our design, we never discard any KV cache, instead, we store the KV cache of both prompts and generation results in a radix tree. Radix tree is a type of space optimized prefix tree.</a:t>
            </a:r>
          </a:p>
          <a:p>
            <a:r>
              <a:rPr lang="en-US" dirty="0"/>
              <a:t>However, the GPU memory is limited, so we cannot store all of them. An eviction policy is required.</a:t>
            </a:r>
          </a:p>
          <a:p>
            <a:r>
              <a:rPr lang="en-US" dirty="0"/>
              <a:t>We implemented an LRU eviction policy and designed a cache-aware scheduling policy. Combining them leads to automatic KV cache reuse across multiple calls and multiple batches. Our technique is compatible with existing techniques like continuous batching and paged attention.</a:t>
            </a:r>
          </a:p>
          <a:p>
            <a:endParaRPr lang="en-US" dirty="0"/>
          </a:p>
          <a:p>
            <a:r>
              <a:rPr lang="en-US" dirty="0"/>
              <a:t>Here I show several examples on how we maintain the </a:t>
            </a:r>
            <a:r>
              <a:rPr lang="en-US" dirty="0" err="1"/>
              <a:t>RadixAtention</a:t>
            </a:r>
            <a:r>
              <a:rPr lang="en-US" dirty="0"/>
              <a:t> tree.</a:t>
            </a:r>
          </a:p>
          <a:p>
            <a:r>
              <a:rPr lang="en-US" dirty="0"/>
              <a:t>We demonstrate the dynamic evolution of the radix tree in response to various requests. These requests include two chat sessions, a batch of few-shot learning inquiries, and a self-consistency sampling.</a:t>
            </a:r>
          </a:p>
          <a:p>
            <a:endParaRPr lang="en-US" dirty="0"/>
          </a:p>
          <a:p>
            <a:r>
              <a:rPr lang="en-US" b="0" i="0" dirty="0">
                <a:solidFill>
                  <a:srgbClr val="0F0F0F"/>
                </a:solidFill>
                <a:effectLst/>
                <a:latin typeface="Söhne"/>
              </a:rPr>
              <a:t>⬇️</a:t>
            </a:r>
            <a:r>
              <a:rPr lang="zh-CN" altLang="en-US" b="0" i="0" dirty="0">
                <a:solidFill>
                  <a:srgbClr val="0F0F0F"/>
                </a:solidFill>
                <a:effectLst/>
                <a:latin typeface="Söhne"/>
              </a:rPr>
              <a:t> </a:t>
            </a:r>
            <a:r>
              <a:rPr lang="en-US" dirty="0"/>
              <a:t>In step (1), the radix tree is initially empty with only a root node.</a:t>
            </a:r>
          </a:p>
          <a:p>
            <a:r>
              <a:rPr lang="en-US" b="0" i="0" dirty="0">
                <a:solidFill>
                  <a:srgbClr val="0F0F0F"/>
                </a:solidFill>
                <a:effectLst/>
                <a:latin typeface="Söhne"/>
              </a:rPr>
              <a:t>⬇️</a:t>
            </a:r>
            <a:r>
              <a:rPr lang="zh-CN" altLang="en-US" b="0" i="0" dirty="0">
                <a:solidFill>
                  <a:srgbClr val="0F0F0F"/>
                </a:solidFill>
                <a:effectLst/>
                <a:latin typeface="Söhne"/>
              </a:rPr>
              <a:t> </a:t>
            </a:r>
            <a:r>
              <a:rPr lang="en-US" dirty="0"/>
              <a:t>In step (2), the server processes an incoming user message "Hello" and responds with the LLM output "Hi". We consolidate the system prompt "You are a helpful assistant", the user message "Hello!", and the LLM reply "Hi!"  as a single edge and link it to a new node in the tree. We label each edge with a substring, which is just a sequence of tokens. </a:t>
            </a:r>
          </a:p>
          <a:p>
            <a:r>
              <a:rPr lang="en-US" b="0" i="0" dirty="0">
                <a:solidFill>
                  <a:srgbClr val="0F0F0F"/>
                </a:solidFill>
                <a:effectLst/>
                <a:latin typeface="Söhne"/>
              </a:rPr>
              <a:t>⬇️</a:t>
            </a:r>
            <a:r>
              <a:rPr lang="zh-CN" altLang="en-US" b="0" i="0" dirty="0">
                <a:solidFill>
                  <a:srgbClr val="0F0F0F"/>
                </a:solidFill>
                <a:effectLst/>
                <a:latin typeface="Söhne"/>
              </a:rPr>
              <a:t> </a:t>
            </a:r>
            <a:r>
              <a:rPr lang="en-US" dirty="0"/>
              <a:t>In step (3), a new prompt arrives and the server finds the prefix of the prompt in the radix tree, which is the first turn of the conversation, so this triggers a cache hit and we can reuse its KV cache. The new turn is appended to the tree as a new node.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nodes are color-coded to reflect different states: green for newly added nodes, blue for cached nodes accessed during the time point.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b="0" i="0" dirty="0">
                <a:solidFill>
                  <a:srgbClr val="0F0F0F"/>
                </a:solidFill>
                <a:effectLst/>
                <a:latin typeface="Söhne"/>
              </a:rPr>
              <a:t>⬇️ </a:t>
            </a:r>
            <a:r>
              <a:rPr lang="en-US" dirty="0"/>
              <a:t>In step (4), a new chat session begins. The node ``b'' from (3) is split into two nodes to allow the two chat sessions to share the system prompt.</a:t>
            </a:r>
          </a:p>
          <a:p>
            <a:r>
              <a:rPr lang="en-US" b="0" i="0" dirty="0">
                <a:solidFill>
                  <a:srgbClr val="0F0F0F"/>
                </a:solidFill>
                <a:effectLst/>
                <a:latin typeface="Söhne"/>
              </a:rPr>
              <a:t>⬇️ </a:t>
            </a:r>
            <a:r>
              <a:rPr lang="en-US" dirty="0"/>
              <a:t>In step (5), the second chat session continues. However, due to the memory limit, node "c" from (4) must be evicted. The new turn is appended after node "d" in (4).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use red to denote the nodes that have been evicted.</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A2A2EEE7-9B40-0544-8C4A-369E15CAEFA7}" type="slidenum">
              <a:rPr lang="en-US" smtClean="0"/>
              <a:t>13</a:t>
            </a:fld>
            <a:endParaRPr lang="en-US"/>
          </a:p>
        </p:txBody>
      </p:sp>
    </p:spTree>
    <p:extLst>
      <p:ext uri="{BB962C8B-B14F-4D97-AF65-F5344CB8AC3E}">
        <p14:creationId xmlns:p14="http://schemas.microsoft.com/office/powerpoint/2010/main" val="11474158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Okay, let us go through more examples.</a:t>
            </a:r>
          </a:p>
          <a:p>
            <a:endParaRPr lang="en-US" dirty="0"/>
          </a:p>
          <a:p>
            <a:r>
              <a:rPr lang="en-US" dirty="0"/>
              <a:t>In step (6), the server receives a few-shot learning query, processes it, and inserts it into the tree. The root node is split because the new query does not share any prefix with existing nodes.</a:t>
            </a:r>
          </a:p>
          <a:p>
            <a:r>
              <a:rPr lang="en-US" b="0" i="0" dirty="0">
                <a:solidFill>
                  <a:srgbClr val="0F0F0F"/>
                </a:solidFill>
                <a:effectLst/>
                <a:latin typeface="Söhne"/>
              </a:rPr>
              <a:t>⬇️</a:t>
            </a:r>
            <a:r>
              <a:rPr lang="zh-CN" altLang="en-US" b="0" i="0" dirty="0">
                <a:solidFill>
                  <a:srgbClr val="0F0F0F"/>
                </a:solidFill>
                <a:effectLst/>
                <a:latin typeface="Söhne"/>
              </a:rPr>
              <a:t> </a:t>
            </a:r>
            <a:r>
              <a:rPr lang="en-US" dirty="0"/>
              <a:t>In step (7), the server receives a batch of additional few-shot learning queries. These queries share the same set of few-shot examples, so we split node 'e' from (6) to enable sharing.</a:t>
            </a:r>
          </a:p>
        </p:txBody>
      </p:sp>
      <p:sp>
        <p:nvSpPr>
          <p:cNvPr id="4" name="Slide Number Placeholder 3"/>
          <p:cNvSpPr>
            <a:spLocks noGrp="1"/>
          </p:cNvSpPr>
          <p:nvPr>
            <p:ph type="sldNum" sz="quarter" idx="5"/>
          </p:nvPr>
        </p:nvSpPr>
        <p:spPr/>
        <p:txBody>
          <a:bodyPr/>
          <a:lstStyle/>
          <a:p>
            <a:fld id="{A2A2EEE7-9B40-0544-8C4A-369E15CAEFA7}" type="slidenum">
              <a:rPr lang="en-US" smtClean="0"/>
              <a:t>14</a:t>
            </a:fld>
            <a:endParaRPr lang="en-US"/>
          </a:p>
        </p:txBody>
      </p:sp>
    </p:spTree>
    <p:extLst>
      <p:ext uri="{BB962C8B-B14F-4D97-AF65-F5344CB8AC3E}">
        <p14:creationId xmlns:p14="http://schemas.microsoft.com/office/powerpoint/2010/main" val="36918331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us continue.</a:t>
            </a:r>
          </a:p>
          <a:p>
            <a:endParaRPr lang="en-US" dirty="0"/>
          </a:p>
          <a:p>
            <a:r>
              <a:rPr lang="en-US" dirty="0"/>
              <a:t>In step (8), the server receives a new message from the first chat session. Due to the memory constraint, it evicts all nodes from the second chat session (node "g" and "h") as they are least recently used. But we still keep the branch for the few-shot learning queries.</a:t>
            </a:r>
          </a:p>
          <a:p>
            <a:r>
              <a:rPr lang="en-US" b="0" i="0" dirty="0">
                <a:solidFill>
                  <a:srgbClr val="0F0F0F"/>
                </a:solidFill>
                <a:effectLst/>
                <a:latin typeface="Söhne"/>
              </a:rPr>
              <a:t>⬇️</a:t>
            </a:r>
            <a:r>
              <a:rPr lang="zh-CN" altLang="en-US" b="0" i="0" dirty="0">
                <a:solidFill>
                  <a:srgbClr val="0F0F0F"/>
                </a:solidFill>
                <a:effectLst/>
                <a:latin typeface="Söhne"/>
              </a:rPr>
              <a:t> </a:t>
            </a:r>
            <a:r>
              <a:rPr lang="en-US" dirty="0"/>
              <a:t>In step (9), the server receives a request to sample more answers for a questions in node "j" from (8), likely for self-consistency prompting. To make space for these requests, we evict more nodes.</a:t>
            </a:r>
          </a:p>
          <a:p>
            <a:r>
              <a:rPr lang="en-US" dirty="0"/>
              <a:t>For the new query, the prefix is already in the radix tree and it is a cache hit, as denoted by the blue boxes.</a:t>
            </a:r>
          </a:p>
          <a:p>
            <a:endParaRPr lang="en-US" dirty="0"/>
          </a:p>
          <a:p>
            <a:r>
              <a:rPr lang="en-US" b="0" i="0" dirty="0">
                <a:solidFill>
                  <a:srgbClr val="0F0F0F"/>
                </a:solidFill>
                <a:effectLst/>
                <a:latin typeface="Söhne"/>
              </a:rPr>
              <a:t>⬇️ </a:t>
            </a:r>
            <a:r>
              <a:rPr lang="en-US" dirty="0"/>
              <a:t>By maintaining the KV cache with a radix tree, we can efficiently do prefix matching, node insertion, and node deletion. </a:t>
            </a:r>
          </a:p>
          <a:p>
            <a:r>
              <a:rPr lang="en-US" dirty="0"/>
              <a:t>This enables automatic KV cache reuse across multiple calls.</a:t>
            </a:r>
          </a:p>
          <a:p>
            <a:r>
              <a:rPr lang="en-US" dirty="0"/>
              <a:t>We also implemented a cache-aware scheduling to increase the cache hit rate.</a:t>
            </a:r>
          </a:p>
          <a:p>
            <a:r>
              <a:rPr lang="en-US" dirty="0"/>
              <a:t>To demonstrate the advantage of co-design, we also let the interpreter send hints to the backend and simplify the maintenance of the radix tree.</a:t>
            </a:r>
          </a:p>
        </p:txBody>
      </p:sp>
      <p:sp>
        <p:nvSpPr>
          <p:cNvPr id="4" name="Slide Number Placeholder 3"/>
          <p:cNvSpPr>
            <a:spLocks noGrp="1"/>
          </p:cNvSpPr>
          <p:nvPr>
            <p:ph type="sldNum" sz="quarter" idx="5"/>
          </p:nvPr>
        </p:nvSpPr>
        <p:spPr/>
        <p:txBody>
          <a:bodyPr/>
          <a:lstStyle/>
          <a:p>
            <a:fld id="{A2A2EEE7-9B40-0544-8C4A-369E15CAEFA7}" type="slidenum">
              <a:rPr lang="en-US" smtClean="0"/>
              <a:t>15</a:t>
            </a:fld>
            <a:endParaRPr lang="en-US"/>
          </a:p>
        </p:txBody>
      </p:sp>
    </p:spTree>
    <p:extLst>
      <p:ext uri="{BB962C8B-B14F-4D97-AF65-F5344CB8AC3E}">
        <p14:creationId xmlns:p14="http://schemas.microsoft.com/office/powerpoint/2010/main" val="6338770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the data structure, we also implemented a cache aware scheduling policy to further improve the cache hit rate.</a:t>
            </a:r>
          </a:p>
          <a:p>
            <a:endParaRPr lang="en-US" dirty="0"/>
          </a:p>
          <a:p>
            <a:r>
              <a:rPr lang="en-US" dirty="0"/>
              <a:t>For all requests in the queue, we sort the request according to the matched prefix lengths, so we can prioritize requests with more cache hit.</a:t>
            </a:r>
          </a:p>
          <a:p>
            <a:endParaRPr lang="en-US" dirty="0"/>
          </a:p>
          <a:p>
            <a:r>
              <a:rPr lang="en-US" dirty="0"/>
              <a:t>This can greatly improve the throughput for some workload.</a:t>
            </a:r>
          </a:p>
          <a:p>
            <a:endParaRPr lang="en-US" dirty="0"/>
          </a:p>
          <a:p>
            <a:r>
              <a:rPr lang="en-US" dirty="0"/>
              <a:t>There is still room for improvement, we are working on some additional questions about this.</a:t>
            </a:r>
          </a:p>
          <a:p>
            <a:r>
              <a:rPr lang="en-US" dirty="0"/>
              <a:t>For example, if you have multiple data parallel workers, how do you do this kind of scheduling.</a:t>
            </a:r>
          </a:p>
          <a:p>
            <a:r>
              <a:rPr lang="en-US" dirty="0"/>
              <a:t>Another topic is about how to ensure fairness and prevent starvation when we use this kind of greedy scheduling policy.</a:t>
            </a:r>
          </a:p>
        </p:txBody>
      </p:sp>
      <p:sp>
        <p:nvSpPr>
          <p:cNvPr id="4" name="Slide Number Placeholder 3"/>
          <p:cNvSpPr>
            <a:spLocks noGrp="1"/>
          </p:cNvSpPr>
          <p:nvPr>
            <p:ph type="sldNum" sz="quarter" idx="5"/>
          </p:nvPr>
        </p:nvSpPr>
        <p:spPr/>
        <p:txBody>
          <a:bodyPr/>
          <a:lstStyle/>
          <a:p>
            <a:fld id="{A2A2EEE7-9B40-0544-8C4A-369E15CAEFA7}" type="slidenum">
              <a:rPr lang="en-US" smtClean="0"/>
              <a:t>16</a:t>
            </a:fld>
            <a:endParaRPr lang="en-US"/>
          </a:p>
        </p:txBody>
      </p:sp>
    </p:spTree>
    <p:extLst>
      <p:ext uri="{BB962C8B-B14F-4D97-AF65-F5344CB8AC3E}">
        <p14:creationId xmlns:p14="http://schemas.microsoft.com/office/powerpoint/2010/main" val="1162326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57953"/>
                </a:solidFill>
                <a:effectLst/>
                <a:latin typeface="system-ui"/>
              </a:rPr>
              <a:t>Let's take an overall look at our structure. It comprises three pipeline stages: a tokenizer, a model forward manager, and a </a:t>
            </a:r>
            <a:r>
              <a:rPr lang="en-US" b="0" i="0" dirty="0" err="1">
                <a:solidFill>
                  <a:srgbClr val="257953"/>
                </a:solidFill>
                <a:effectLst/>
                <a:latin typeface="system-ui"/>
              </a:rPr>
              <a:t>detokenizer</a:t>
            </a:r>
            <a:r>
              <a:rPr lang="en-US" b="0" i="0" dirty="0">
                <a:solidFill>
                  <a:srgbClr val="257953"/>
                </a:solidFill>
                <a:effectLst/>
                <a:latin typeface="system-ui"/>
              </a:rPr>
              <a:t>. These stages correspond to three natural LLM inference phases, which were first introduced by </a:t>
            </a:r>
            <a:r>
              <a:rPr lang="en-US" b="0" i="0" dirty="0" err="1">
                <a:solidFill>
                  <a:srgbClr val="257953"/>
                </a:solidFill>
                <a:effectLst/>
                <a:latin typeface="system-ui"/>
              </a:rPr>
              <a:t>LightLLM</a:t>
            </a:r>
            <a:r>
              <a:rPr lang="en-US" b="0" i="0" dirty="0">
                <a:solidFill>
                  <a:srgbClr val="257953"/>
                </a:solidFill>
                <a:effectLst/>
                <a:latin typeface="system-ui"/>
              </a:rPr>
              <a:t>. </a:t>
            </a:r>
          </a:p>
          <a:p>
            <a:endParaRPr lang="en-US" b="0" i="0" dirty="0">
              <a:solidFill>
                <a:srgbClr val="257953"/>
              </a:solidFill>
              <a:effectLst/>
              <a:latin typeface="system-ui"/>
            </a:endParaRPr>
          </a:p>
          <a:p>
            <a:r>
              <a:rPr lang="en-US" b="0" i="0" dirty="0">
                <a:solidFill>
                  <a:srgbClr val="257953"/>
                </a:solidFill>
                <a:effectLst/>
                <a:latin typeface="system-ui"/>
              </a:rPr>
              <a:t>The pipeline design allows for overlap between the tokenizer and the model at a higher level.</a:t>
            </a:r>
          </a:p>
          <a:p>
            <a:endParaRPr lang="en-US" b="0" i="0" dirty="0">
              <a:solidFill>
                <a:srgbClr val="257953"/>
              </a:solidFill>
              <a:effectLst/>
              <a:latin typeface="system-ui"/>
            </a:endParaRPr>
          </a:p>
          <a:p>
            <a:r>
              <a:rPr lang="en-US" b="0" i="0" dirty="0">
                <a:solidFill>
                  <a:srgbClr val="257953"/>
                </a:solidFill>
                <a:effectLst/>
                <a:latin typeface="system-ui"/>
              </a:rPr>
              <a:t>⬇️ To support tensor parallelism, each tensor parallelism part is managed and synchronized by the manager. Here's how this works:</a:t>
            </a:r>
          </a:p>
          <a:p>
            <a:endParaRPr lang="en-US" b="0" i="0" dirty="0">
              <a:solidFill>
                <a:srgbClr val="257953"/>
              </a:solidFill>
              <a:effectLst/>
              <a:latin typeface="system-ui"/>
            </a:endParaRPr>
          </a:p>
          <a:p>
            <a:r>
              <a:rPr lang="en-US" b="0" i="0" dirty="0">
                <a:solidFill>
                  <a:srgbClr val="257953"/>
                </a:solidFill>
                <a:effectLst/>
                <a:latin typeface="system-ui"/>
              </a:rPr>
              <a:t>A full forward pass proceeds as follows:</a:t>
            </a:r>
          </a:p>
          <a:p>
            <a:r>
              <a:rPr lang="en-US" b="0" i="0" dirty="0">
                <a:solidFill>
                  <a:srgbClr val="257953"/>
                </a:solidFill>
                <a:effectLst/>
                <a:latin typeface="system-ui"/>
              </a:rPr>
              <a:t>1. Requests are received by the server endpoint and sent to the tokenizer, which converts natural language text into token IDs.</a:t>
            </a:r>
          </a:p>
          <a:p>
            <a:r>
              <a:rPr lang="en-US" b="0" i="0" dirty="0">
                <a:solidFill>
                  <a:srgbClr val="257953"/>
                </a:solidFill>
                <a:effectLst/>
                <a:latin typeface="system-ui"/>
              </a:rPr>
              <a:t>2. During each forward step, the manager prepares a batch. This includes allocating memory, batching the tensor, mapping the indices in the attention backend, and then sending the batch to all the tensor parallelism (TP) parts.</a:t>
            </a:r>
          </a:p>
          <a:p>
            <a:r>
              <a:rPr lang="en-US" b="0" i="0" dirty="0">
                <a:solidFill>
                  <a:srgbClr val="257953"/>
                </a:solidFill>
                <a:effectLst/>
                <a:latin typeface="system-ui"/>
              </a:rPr>
              <a:t>3. After the TP parts get the next token IDs, the </a:t>
            </a:r>
            <a:r>
              <a:rPr lang="en-US" b="0" i="0" dirty="0" err="1">
                <a:solidFill>
                  <a:srgbClr val="257953"/>
                </a:solidFill>
                <a:effectLst/>
                <a:latin typeface="system-ui"/>
              </a:rPr>
              <a:t>detokenizer</a:t>
            </a:r>
            <a:r>
              <a:rPr lang="en-US" b="0" i="0" dirty="0">
                <a:solidFill>
                  <a:srgbClr val="257953"/>
                </a:solidFill>
                <a:effectLst/>
                <a:latin typeface="system-ui"/>
              </a:rPr>
              <a:t> performs similar operations to the tokenizer, marking the end of the forward pass.</a:t>
            </a:r>
          </a:p>
        </p:txBody>
      </p:sp>
      <p:sp>
        <p:nvSpPr>
          <p:cNvPr id="4" name="Slide Number Placeholder 3"/>
          <p:cNvSpPr>
            <a:spLocks noGrp="1"/>
          </p:cNvSpPr>
          <p:nvPr>
            <p:ph type="sldNum" sz="quarter" idx="5"/>
          </p:nvPr>
        </p:nvSpPr>
        <p:spPr/>
        <p:txBody>
          <a:bodyPr/>
          <a:lstStyle/>
          <a:p>
            <a:fld id="{1042B9C5-AC23-5645-9215-EBDA1C37A1F1}" type="slidenum">
              <a:rPr lang="en-US" smtClean="0"/>
              <a:t>18</a:t>
            </a:fld>
            <a:endParaRPr lang="en-US"/>
          </a:p>
        </p:txBody>
      </p:sp>
    </p:spTree>
    <p:extLst>
      <p:ext uri="{BB962C8B-B14F-4D97-AF65-F5344CB8AC3E}">
        <p14:creationId xmlns:p14="http://schemas.microsoft.com/office/powerpoint/2010/main" val="22452576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57953"/>
                </a:solidFill>
                <a:effectLst/>
                <a:latin typeface="system-ui"/>
              </a:rPr>
              <a:t>Let's dive into some details of the manager and the TP worker. As the slide shows, our scheduling is assigned to different batches, which involves techniques like continuous batching and token attention (paged size = 1).</a:t>
            </a:r>
          </a:p>
          <a:p>
            <a:endParaRPr lang="en-US" dirty="0"/>
          </a:p>
          <a:p>
            <a:r>
              <a:rPr lang="en-US" b="0" i="0" dirty="0">
                <a:solidFill>
                  <a:srgbClr val="257953"/>
                </a:solidFill>
                <a:effectLst/>
                <a:latin typeface="system-ui"/>
              </a:rPr>
              <a:t>Here is a simple demonstration of our batch-level scheduling without radix attention.</a:t>
            </a:r>
            <a:br>
              <a:rPr lang="en-US" b="0" i="0" dirty="0">
                <a:solidFill>
                  <a:srgbClr val="257953"/>
                </a:solidFill>
                <a:effectLst/>
                <a:latin typeface="system-ui"/>
              </a:rPr>
            </a:br>
            <a:endParaRPr lang="en-US" dirty="0"/>
          </a:p>
          <a:p>
            <a:pPr marL="228600" indent="-228600">
              <a:buAutoNum type="arabicPeriod"/>
            </a:pPr>
            <a:r>
              <a:rPr lang="en-US" b="0" i="0" dirty="0">
                <a:solidFill>
                  <a:srgbClr val="257953"/>
                </a:solidFill>
                <a:effectLst/>
                <a:latin typeface="system-ui"/>
              </a:rPr>
              <a:t>First, consider a decode batch. Each request in this batch receives a new predicted token, and there is an End-of-Sequence (EOS) token present.</a:t>
            </a:r>
          </a:p>
          <a:p>
            <a:pPr marL="228600" indent="-228600">
              <a:buAutoNum type="arabicPeriod"/>
            </a:pPr>
            <a:r>
              <a:rPr lang="en-US" b="0" i="0" dirty="0">
                <a:solidFill>
                  <a:srgbClr val="257953"/>
                </a:solidFill>
                <a:effectLst/>
                <a:latin typeface="system-ui"/>
              </a:rPr>
              <a:t>⬇️ We will filter out the requests that have reached an EOS token and attempt to add new requests into the decoding batch in the second step.</a:t>
            </a:r>
            <a:endParaRPr lang="en-US" dirty="0"/>
          </a:p>
          <a:p>
            <a:pPr marL="228600" indent="-228600">
              <a:buAutoNum type="arabicPeriod"/>
            </a:pPr>
            <a:r>
              <a:rPr lang="en-US" b="0" i="0" dirty="0">
                <a:solidFill>
                  <a:srgbClr val="257953"/>
                </a:solidFill>
                <a:effectLst/>
                <a:latin typeface="system-ui"/>
              </a:rPr>
              <a:t>The newly added prefill requests will start decoding along with the other ongoing decoding requests in the next step.</a:t>
            </a:r>
            <a:br>
              <a:rPr lang="en-US" b="0" i="0" dirty="0">
                <a:solidFill>
                  <a:srgbClr val="257953"/>
                </a:solidFill>
                <a:effectLst/>
                <a:latin typeface="system-ui"/>
              </a:rPr>
            </a:br>
            <a:br>
              <a:rPr lang="en-US" b="0" i="0" dirty="0">
                <a:solidFill>
                  <a:srgbClr val="257953"/>
                </a:solidFill>
                <a:effectLst/>
                <a:latin typeface="system-ui"/>
              </a:rPr>
            </a:br>
            <a:br>
              <a:rPr lang="en-US" b="0" i="0" dirty="0">
                <a:solidFill>
                  <a:srgbClr val="257953"/>
                </a:solidFill>
                <a:effectLst/>
                <a:latin typeface="system-ui"/>
              </a:rPr>
            </a:br>
            <a:r>
              <a:rPr lang="en-US" b="0" i="0" dirty="0">
                <a:solidFill>
                  <a:srgbClr val="257953"/>
                </a:solidFill>
                <a:effectLst/>
                <a:latin typeface="system-ui"/>
              </a:rPr>
              <a:t>To maximize throughput and scale up the ability of larger batch sizes, how can we ensure that the batch size is always sufficient?</a:t>
            </a:r>
            <a:br>
              <a:rPr lang="en-US" b="0" i="0" dirty="0">
                <a:solidFill>
                  <a:srgbClr val="257953"/>
                </a:solidFill>
                <a:effectLst/>
                <a:latin typeface="system-ui"/>
              </a:rPr>
            </a:br>
            <a:br>
              <a:rPr lang="en-US" b="0" i="0" dirty="0">
                <a:solidFill>
                  <a:srgbClr val="257953"/>
                </a:solidFill>
                <a:effectLst/>
                <a:latin typeface="system-ui"/>
              </a:rPr>
            </a:br>
            <a:endParaRPr lang="en-US" b="0" i="0" dirty="0">
              <a:solidFill>
                <a:srgbClr val="257953"/>
              </a:solidFill>
              <a:effectLst/>
              <a:latin typeface="system-ui"/>
            </a:endParaRPr>
          </a:p>
        </p:txBody>
      </p:sp>
      <p:sp>
        <p:nvSpPr>
          <p:cNvPr id="4" name="Slide Number Placeholder 3"/>
          <p:cNvSpPr>
            <a:spLocks noGrp="1"/>
          </p:cNvSpPr>
          <p:nvPr>
            <p:ph type="sldNum" sz="quarter" idx="5"/>
          </p:nvPr>
        </p:nvSpPr>
        <p:spPr/>
        <p:txBody>
          <a:bodyPr/>
          <a:lstStyle/>
          <a:p>
            <a:fld id="{1042B9C5-AC23-5645-9215-EBDA1C37A1F1}" type="slidenum">
              <a:rPr lang="en-US" smtClean="0"/>
              <a:t>19</a:t>
            </a:fld>
            <a:endParaRPr lang="en-US"/>
          </a:p>
        </p:txBody>
      </p:sp>
    </p:spTree>
    <p:extLst>
      <p:ext uri="{BB962C8B-B14F-4D97-AF65-F5344CB8AC3E}">
        <p14:creationId xmlns:p14="http://schemas.microsoft.com/office/powerpoint/2010/main" val="40565466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57953"/>
                </a:solidFill>
                <a:effectLst/>
                <a:latin typeface="system-ui"/>
              </a:rPr>
              <a:t>One of the problems we face is that sometimes we reserve space for tokens expected to come, but the batch size remains small due to this reserved space.</a:t>
            </a:r>
          </a:p>
          <a:p>
            <a:endParaRPr lang="en-US" b="0" i="0" dirty="0">
              <a:solidFill>
                <a:srgbClr val="257953"/>
              </a:solidFill>
              <a:effectLst/>
              <a:latin typeface="system-ui"/>
            </a:endParaRPr>
          </a:p>
          <a:p>
            <a:r>
              <a:rPr lang="en-US" b="0" i="0" dirty="0">
                <a:solidFill>
                  <a:srgbClr val="257953"/>
                </a:solidFill>
                <a:effectLst/>
                <a:latin typeface="system-ui"/>
              </a:rPr>
              <a:t>Actually, we would not need to reserve space for every token decided by the max new tokens, which is input by users.</a:t>
            </a:r>
            <a:endParaRPr lang="en-US" dirty="0"/>
          </a:p>
        </p:txBody>
      </p:sp>
      <p:sp>
        <p:nvSpPr>
          <p:cNvPr id="4" name="Slide Number Placeholder 3"/>
          <p:cNvSpPr>
            <a:spLocks noGrp="1"/>
          </p:cNvSpPr>
          <p:nvPr>
            <p:ph type="sldNum" sz="quarter" idx="5"/>
          </p:nvPr>
        </p:nvSpPr>
        <p:spPr/>
        <p:txBody>
          <a:bodyPr/>
          <a:lstStyle/>
          <a:p>
            <a:fld id="{1042B9C5-AC23-5645-9215-EBDA1C37A1F1}" type="slidenum">
              <a:rPr lang="en-US" smtClean="0"/>
              <a:t>20</a:t>
            </a:fld>
            <a:endParaRPr lang="en-US"/>
          </a:p>
        </p:txBody>
      </p:sp>
    </p:spTree>
    <p:extLst>
      <p:ext uri="{BB962C8B-B14F-4D97-AF65-F5344CB8AC3E}">
        <p14:creationId xmlns:p14="http://schemas.microsoft.com/office/powerpoint/2010/main" val="6347432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57953"/>
                </a:solidFill>
                <a:effectLst/>
                <a:latin typeface="system-ui"/>
              </a:rPr>
              <a:t>here are two intuitive reasons why we do not need to reserve space for all the new tokens:</a:t>
            </a:r>
            <a:br>
              <a:rPr lang="en-US" b="0" i="0" dirty="0">
                <a:solidFill>
                  <a:srgbClr val="257953"/>
                </a:solidFill>
                <a:effectLst/>
                <a:latin typeface="system-ui"/>
              </a:rPr>
            </a:br>
            <a:br>
              <a:rPr lang="en-US" dirty="0"/>
            </a:br>
            <a:r>
              <a:rPr lang="en-US" dirty="0"/>
              <a:t>1. </a:t>
            </a:r>
            <a:r>
              <a:rPr lang="en-US" b="0" i="0" dirty="0">
                <a:solidFill>
                  <a:srgbClr val="257953"/>
                </a:solidFill>
                <a:effectLst/>
                <a:latin typeface="system-ui"/>
              </a:rPr>
              <a:t>In a real serving scenario, the EOS token often appears earlier than the maximum number of new tokens, and it is difficult to predict exactly when it will appear.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57953"/>
                </a:solidFill>
                <a:effectLst/>
                <a:latin typeface="system-ui"/>
              </a:rPr>
              <a:t>2. Sequence lengths in a decoding batch vary significantly. Sometimes, the shape of the sequences in a batch resembles a staircase, with different lengths for each request. As a result, there are always some requests that meet an EOS token and can finish earlier, freeing up memory that can be used by other ongoing requests or to accommodate new prefill requests.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57953"/>
              </a:solidFill>
              <a:effectLst/>
              <a:latin typeface="system-u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257953"/>
                </a:solidFill>
                <a:effectLst/>
                <a:latin typeface="system-ui"/>
              </a:rPr>
              <a:t>⬇️</a:t>
            </a:r>
            <a:r>
              <a:rPr lang="en-US" b="0" i="0" dirty="0">
                <a:solidFill>
                  <a:srgbClr val="257953"/>
                </a:solidFill>
                <a:effectLst/>
                <a:latin typeface="system-ui"/>
              </a:rPr>
              <a:t>One solution is</a:t>
            </a:r>
            <a:r>
              <a:rPr lang="zh-CN" altLang="en-US" b="0" i="0" dirty="0">
                <a:solidFill>
                  <a:srgbClr val="257953"/>
                </a:solidFill>
                <a:effectLst/>
                <a:latin typeface="system-ui"/>
              </a:rPr>
              <a:t> </a:t>
            </a:r>
            <a:r>
              <a:rPr lang="en-US" altLang="zh-CN" b="0" i="0" dirty="0">
                <a:solidFill>
                  <a:srgbClr val="257953"/>
                </a:solidFill>
                <a:effectLst/>
                <a:latin typeface="system-ui"/>
              </a:rPr>
              <a:t>that we maintain a ratio beta, only preserve beta multiplies max new tokens in advance, and adjust the beta dynamically.</a:t>
            </a:r>
            <a:endParaRPr lang="en-US" b="0" i="0" dirty="0">
              <a:solidFill>
                <a:srgbClr val="257953"/>
              </a:solidFill>
              <a:effectLst/>
              <a:latin typeface="system-ui"/>
            </a:endParaRPr>
          </a:p>
        </p:txBody>
      </p:sp>
      <p:sp>
        <p:nvSpPr>
          <p:cNvPr id="4" name="Slide Number Placeholder 3"/>
          <p:cNvSpPr>
            <a:spLocks noGrp="1"/>
          </p:cNvSpPr>
          <p:nvPr>
            <p:ph type="sldNum" sz="quarter" idx="5"/>
          </p:nvPr>
        </p:nvSpPr>
        <p:spPr/>
        <p:txBody>
          <a:bodyPr/>
          <a:lstStyle/>
          <a:p>
            <a:fld id="{1042B9C5-AC23-5645-9215-EBDA1C37A1F1}" type="slidenum">
              <a:rPr lang="en-US" smtClean="0"/>
              <a:t>21</a:t>
            </a:fld>
            <a:endParaRPr lang="en-US"/>
          </a:p>
        </p:txBody>
      </p:sp>
    </p:spTree>
    <p:extLst>
      <p:ext uri="{BB962C8B-B14F-4D97-AF65-F5344CB8AC3E}">
        <p14:creationId xmlns:p14="http://schemas.microsoft.com/office/powerpoint/2010/main" val="30211562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42B9C5-AC23-5645-9215-EBDA1C37A1F1}" type="slidenum">
              <a:rPr lang="en-US" smtClean="0"/>
              <a:t>22</a:t>
            </a:fld>
            <a:endParaRPr lang="en-US"/>
          </a:p>
        </p:txBody>
      </p:sp>
    </p:spTree>
    <p:extLst>
      <p:ext uri="{BB962C8B-B14F-4D97-AF65-F5344CB8AC3E}">
        <p14:creationId xmlns:p14="http://schemas.microsoft.com/office/powerpoint/2010/main" val="4030061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project is motivated by the emerging paradigm of programming LLM.</a:t>
            </a:r>
          </a:p>
          <a:p>
            <a:endParaRPr lang="en-US" dirty="0"/>
          </a:p>
          <a:p>
            <a:r>
              <a:rPr lang="en-US" dirty="0"/>
              <a:t>Recent increases in the capabilities of LLMs have broadened their utility, enabling them to tackle a wider range of general tasks and act as autonomous agents.</a:t>
            </a:r>
          </a:p>
          <a:p>
            <a:endParaRPr lang="en-US" dirty="0"/>
          </a:p>
          <a:p>
            <a:r>
              <a:rPr lang="en" dirty="0">
                <a:solidFill>
                  <a:schemeClr val="dk1"/>
                </a:solidFill>
              </a:rPr>
              <a:t>⬇️ </a:t>
            </a:r>
            <a:r>
              <a:rPr lang="en-US" dirty="0"/>
              <a:t>In such applications, LLMs engage in multi-round planning, reasoning, and interaction with external environments.</a:t>
            </a:r>
          </a:p>
          <a:p>
            <a:r>
              <a:rPr lang="en-US" dirty="0"/>
              <a:t>The emergence of these complex patterns signifies a shift in our interaction with LLMs, moving from simple turn-based chatting to a more sophisticated form of programmatic usage of LLMs</a:t>
            </a:r>
          </a:p>
          <a:p>
            <a:endParaRPr lang="en" dirty="0">
              <a:solidFill>
                <a:schemeClr val="dk1"/>
              </a:solidFill>
            </a:endParaRPr>
          </a:p>
          <a:p>
            <a:r>
              <a:rPr lang="en" dirty="0">
                <a:solidFill>
                  <a:schemeClr val="dk1"/>
                </a:solidFill>
              </a:rPr>
              <a:t>⬇️</a:t>
            </a:r>
            <a:r>
              <a:rPr lang="en-US" dirty="0">
                <a:solidFill>
                  <a:schemeClr val="tx1"/>
                </a:solidFill>
              </a:rPr>
              <a:t> </a:t>
            </a:r>
            <a:r>
              <a:rPr lang="en-US" dirty="0">
                <a:solidFill>
                  <a:schemeClr val="dk1"/>
                </a:solidFill>
              </a:rPr>
              <a:t>These </a:t>
            </a:r>
            <a:r>
              <a:rPr lang="en-US" dirty="0"/>
              <a:t>new use cases require multiple, often dependent, LLM generation calls. They also include advanced prompting techniques like multi-chain-of-thought, skeleton-of-though, and tree-of-thought.</a:t>
            </a:r>
          </a:p>
          <a:p>
            <a:endParaRPr lang="en" dirty="0">
              <a:solidFill>
                <a:schemeClr val="dk1"/>
              </a:solidFill>
            </a:endParaRPr>
          </a:p>
          <a:p>
            <a:r>
              <a:rPr lang="en" dirty="0">
                <a:solidFill>
                  <a:schemeClr val="dk1"/>
                </a:solidFill>
              </a:rPr>
              <a:t>The generation process can be interleaved with control flow.</a:t>
            </a:r>
          </a:p>
          <a:p>
            <a:endParaRPr lang="en" dirty="0">
              <a:solidFill>
                <a:schemeClr val="dk1"/>
              </a:solidFill>
            </a:endParaRPr>
          </a:p>
          <a:p>
            <a:r>
              <a:rPr lang="en" dirty="0">
                <a:solidFill>
                  <a:schemeClr val="dk1"/>
                </a:solidFill>
              </a:rPr>
              <a:t>The LLM can also use tools and interact with external environment.</a:t>
            </a:r>
          </a:p>
          <a:p>
            <a:endParaRPr lang="en" dirty="0">
              <a:solidFill>
                <a:schemeClr val="dk1"/>
              </a:solidFill>
            </a:endParaRPr>
          </a:p>
          <a:p>
            <a:r>
              <a:rPr lang="en" dirty="0">
                <a:solidFill>
                  <a:schemeClr val="dk1"/>
                </a:solidFill>
              </a:rPr>
              <a:t>We call this new way of using LLM as “Programming LLM”.</a:t>
            </a:r>
          </a:p>
          <a:p>
            <a:endParaRPr lang="en" dirty="0">
              <a:solidFill>
                <a:schemeClr val="dk1"/>
              </a:solidFill>
            </a:endParaRPr>
          </a:p>
          <a:p>
            <a:r>
              <a:rPr lang="en-US" dirty="0">
                <a:solidFill>
                  <a:schemeClr val="dk1"/>
                </a:solidFill>
              </a:rPr>
              <a:t>The initial , we will think about how to optimize for these new kinds of workloads form a system perspective.</a:t>
            </a:r>
            <a:endParaRPr lang="en" dirty="0">
              <a:solidFill>
                <a:schemeClr val="dk1"/>
              </a:solidFill>
            </a:endParaRPr>
          </a:p>
        </p:txBody>
      </p:sp>
      <p:sp>
        <p:nvSpPr>
          <p:cNvPr id="4" name="Slide Number Placeholder 3"/>
          <p:cNvSpPr>
            <a:spLocks noGrp="1"/>
          </p:cNvSpPr>
          <p:nvPr>
            <p:ph type="sldNum" sz="quarter" idx="5"/>
          </p:nvPr>
        </p:nvSpPr>
        <p:spPr/>
        <p:txBody>
          <a:bodyPr/>
          <a:lstStyle/>
          <a:p>
            <a:fld id="{A2A2EEE7-9B40-0544-8C4A-369E15CAEFA7}" type="slidenum">
              <a:rPr lang="en-US" smtClean="0"/>
              <a:t>3</a:t>
            </a:fld>
            <a:endParaRPr lang="en-US"/>
          </a:p>
        </p:txBody>
      </p:sp>
    </p:spTree>
    <p:extLst>
      <p:ext uri="{BB962C8B-B14F-4D97-AF65-F5344CB8AC3E}">
        <p14:creationId xmlns:p14="http://schemas.microsoft.com/office/powerpoint/2010/main" val="8152885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want to guide LLM to follow some regular expression, how should we do and how can we speed up the process?</a:t>
            </a:r>
          </a:p>
          <a:p>
            <a:endParaRPr lang="en-US" dirty="0"/>
          </a:p>
          <a:p>
            <a:r>
              <a:rPr lang="en-US" dirty="0"/>
              <a:t>The most regular method to do that Is through Finite State Machine (FSM). </a:t>
            </a:r>
          </a:p>
          <a:p>
            <a:endParaRPr lang="en-US" dirty="0"/>
          </a:p>
          <a:p>
            <a:r>
              <a:rPr lang="en-US" dirty="0"/>
              <a:t>⬇️ Every regular expression can be converted into an </a:t>
            </a:r>
            <a:r>
              <a:rPr lang="en-US" dirty="0" err="1"/>
              <a:t>equivlent</a:t>
            </a:r>
            <a:r>
              <a:rPr lang="en-US" dirty="0"/>
              <a:t> FSM, and we can track the current status according to previous generated tokens, then located which node we are on the FSM. </a:t>
            </a:r>
            <a:br>
              <a:rPr lang="en-US" dirty="0"/>
            </a:br>
            <a:endParaRPr lang="en-US" dirty="0"/>
          </a:p>
          <a:p>
            <a:r>
              <a:rPr lang="en-US" dirty="0"/>
              <a:t>Once we know which node we are on, then we can find out the allowable tokens and forbidden tokens for next step. This is how FSM constrained the decoding process of a regular expression.</a:t>
            </a:r>
          </a:p>
        </p:txBody>
      </p:sp>
      <p:sp>
        <p:nvSpPr>
          <p:cNvPr id="4" name="Slide Number Placeholder 3"/>
          <p:cNvSpPr>
            <a:spLocks noGrp="1"/>
          </p:cNvSpPr>
          <p:nvPr>
            <p:ph type="sldNum" sz="quarter" idx="5"/>
          </p:nvPr>
        </p:nvSpPr>
        <p:spPr/>
        <p:txBody>
          <a:bodyPr/>
          <a:lstStyle/>
          <a:p>
            <a:fld id="{1042B9C5-AC23-5645-9215-EBDA1C37A1F1}" type="slidenum">
              <a:rPr lang="en-US" smtClean="0"/>
              <a:t>23</a:t>
            </a:fld>
            <a:endParaRPr lang="en-US"/>
          </a:p>
        </p:txBody>
      </p:sp>
    </p:spTree>
    <p:extLst>
      <p:ext uri="{BB962C8B-B14F-4D97-AF65-F5344CB8AC3E}">
        <p14:creationId xmlns:p14="http://schemas.microsoft.com/office/powerpoint/2010/main" val="17757729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guided generate process gives us an acceleration opportunity. We can find that if we strictly follow the constraints, there are a lot of constant parts in the regular expression. That is, this part is fixed string like keys and formats in JSON.</a:t>
            </a:r>
          </a:p>
          <a:p>
            <a:endParaRPr lang="en-US" dirty="0"/>
          </a:p>
          <a:p>
            <a:r>
              <a:rPr lang="en-US" dirty="0"/>
              <a:t>In the example shown on the right, the orange-painted part is the constant part. Instead of decoding his part token by token, we can decode them together.</a:t>
            </a:r>
          </a:p>
          <a:p>
            <a:endParaRPr lang="en-US" dirty="0"/>
          </a:p>
          <a:p>
            <a:r>
              <a:rPr lang="en-US" dirty="0"/>
              <a:t>This process in the FSM, is, that when we arrive at a node which has only one outgoing edge, then we can know the next serval tokens in advance, rather than using LLM to predict them.</a:t>
            </a:r>
          </a:p>
        </p:txBody>
      </p:sp>
      <p:sp>
        <p:nvSpPr>
          <p:cNvPr id="4" name="Slide Number Placeholder 3"/>
          <p:cNvSpPr>
            <a:spLocks noGrp="1"/>
          </p:cNvSpPr>
          <p:nvPr>
            <p:ph type="sldNum" sz="quarter" idx="5"/>
          </p:nvPr>
        </p:nvSpPr>
        <p:spPr/>
        <p:txBody>
          <a:bodyPr/>
          <a:lstStyle/>
          <a:p>
            <a:fld id="{1042B9C5-AC23-5645-9215-EBDA1C37A1F1}" type="slidenum">
              <a:rPr lang="en-US" smtClean="0"/>
              <a:t>24</a:t>
            </a:fld>
            <a:endParaRPr lang="en-US"/>
          </a:p>
        </p:txBody>
      </p:sp>
    </p:spTree>
    <p:extLst>
      <p:ext uri="{BB962C8B-B14F-4D97-AF65-F5344CB8AC3E}">
        <p14:creationId xmlns:p14="http://schemas.microsoft.com/office/powerpoint/2010/main" val="33167051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42B9C5-AC23-5645-9215-EBDA1C37A1F1}" type="slidenum">
              <a:rPr lang="en-US" smtClean="0"/>
              <a:t>25</a:t>
            </a:fld>
            <a:endParaRPr lang="en-US"/>
          </a:p>
        </p:txBody>
      </p:sp>
    </p:spTree>
    <p:extLst>
      <p:ext uri="{BB962C8B-B14F-4D97-AF65-F5344CB8AC3E}">
        <p14:creationId xmlns:p14="http://schemas.microsoft.com/office/powerpoint/2010/main" val="42294562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42B9C5-AC23-5645-9215-EBDA1C37A1F1}" type="slidenum">
              <a:rPr lang="en-US" smtClean="0"/>
              <a:t>29</a:t>
            </a:fld>
            <a:endParaRPr lang="en-US"/>
          </a:p>
        </p:txBody>
      </p:sp>
    </p:spTree>
    <p:extLst>
      <p:ext uri="{BB962C8B-B14F-4D97-AF65-F5344CB8AC3E}">
        <p14:creationId xmlns:p14="http://schemas.microsoft.com/office/powerpoint/2010/main" val="15264087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of the importance of these applications, there are some prior work on addressing</a:t>
            </a:r>
            <a:r>
              <a:rPr lang="zh-CN" altLang="en-US" dirty="0"/>
              <a:t> </a:t>
            </a:r>
            <a:r>
              <a:rPr lang="en-US" altLang="zh-CN" dirty="0"/>
              <a:t>either</a:t>
            </a:r>
            <a:r>
              <a:rPr lang="en-US" dirty="0"/>
              <a:t> the programmability and runtime efficiency problems. However, their developments are </a:t>
            </a:r>
            <a:r>
              <a:rPr lang="en-US" b="0" i="0" dirty="0">
                <a:effectLst/>
                <a:latin typeface="Arial" panose="020B0604020202020204" pitchFamily="34" charset="0"/>
              </a:rPr>
              <a:t>evolving</a:t>
            </a:r>
            <a:r>
              <a:rPr lang="en-US" dirty="0"/>
              <a:t> </a:t>
            </a:r>
            <a:r>
              <a:rPr lang="en-US" b="0" i="0" dirty="0">
                <a:effectLst/>
                <a:latin typeface="Arial" panose="020B0604020202020204" pitchFamily="34" charset="0"/>
              </a:rPr>
              <a:t>along separate trajectories.</a:t>
            </a:r>
          </a:p>
          <a:p>
            <a:endParaRPr lang="en-US" b="0" i="0" dirty="0">
              <a:effectLst/>
              <a:latin typeface="Arial" panose="020B0604020202020204" pitchFamily="34" charset="0"/>
            </a:endParaRPr>
          </a:p>
          <a:p>
            <a:r>
              <a:rPr lang="en-US" b="0" i="0" dirty="0">
                <a:effectLst/>
                <a:latin typeface="Arial" panose="020B0604020202020204" pitchFamily="34" charset="0"/>
              </a:rPr>
              <a:t>On the frontend side, there are some front end languages like Guidance and LMQL that can make the programming easier. However, they largely ignore the runtime optimizations.</a:t>
            </a:r>
          </a:p>
          <a:p>
            <a:endParaRPr lang="en-US" b="0" i="0" dirty="0">
              <a:effectLst/>
              <a:latin typeface="Arial" panose="020B0604020202020204" pitchFamily="34" charset="0"/>
            </a:endParaRPr>
          </a:p>
          <a:p>
            <a:r>
              <a:rPr lang="en-US" b="0" i="0" dirty="0">
                <a:effectLst/>
                <a:latin typeface="Arial" panose="020B0604020202020204" pitchFamily="34" charset="0"/>
              </a:rPr>
              <a:t>On the backend side, there are also inference engines like NVIDIA </a:t>
            </a:r>
            <a:r>
              <a:rPr lang="en-US" b="0" i="0" dirty="0" err="1">
                <a:effectLst/>
                <a:latin typeface="Arial" panose="020B0604020202020204" pitchFamily="34" charset="0"/>
              </a:rPr>
              <a:t>TensorRT</a:t>
            </a:r>
            <a:r>
              <a:rPr lang="en-US" b="0" i="0" dirty="0">
                <a:effectLst/>
                <a:latin typeface="Arial" panose="020B0604020202020204" pitchFamily="34" charset="0"/>
              </a:rPr>
              <a:t>-LLM, vLLM. However, these engines are designed for single generation calls and does not know the program structure.</a:t>
            </a:r>
          </a:p>
          <a:p>
            <a:endParaRPr lang="en-US" b="0" i="0" dirty="0">
              <a:effectLst/>
              <a:latin typeface="Arial" panose="020B0604020202020204" pitchFamily="34" charset="0"/>
            </a:endParaRPr>
          </a:p>
          <a:p>
            <a:r>
              <a:rPr lang="en-US" b="0" i="0" dirty="0">
                <a:effectLst/>
                <a:latin typeface="Arial" panose="020B0604020202020204" pitchFamily="34" charset="0"/>
              </a:rPr>
              <a:t>So all of them miss many optimization opportunities due to the lack of an co-design approach.</a:t>
            </a:r>
            <a:endParaRPr lang="en-US" dirty="0"/>
          </a:p>
        </p:txBody>
      </p:sp>
      <p:sp>
        <p:nvSpPr>
          <p:cNvPr id="4" name="Slide Number Placeholder 3"/>
          <p:cNvSpPr>
            <a:spLocks noGrp="1"/>
          </p:cNvSpPr>
          <p:nvPr>
            <p:ph type="sldNum" sz="quarter" idx="5"/>
          </p:nvPr>
        </p:nvSpPr>
        <p:spPr/>
        <p:txBody>
          <a:bodyPr/>
          <a:lstStyle/>
          <a:p>
            <a:fld id="{A2A2EEE7-9B40-0544-8C4A-369E15CAEFA7}" type="slidenum">
              <a:rPr lang="en-US" smtClean="0"/>
              <a:t>4</a:t>
            </a:fld>
            <a:endParaRPr lang="en-US"/>
          </a:p>
        </p:txBody>
      </p:sp>
    </p:spTree>
    <p:extLst>
      <p:ext uri="{BB962C8B-B14F-4D97-AF65-F5344CB8AC3E}">
        <p14:creationId xmlns:p14="http://schemas.microsoft.com/office/powerpoint/2010/main" val="22555666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give you some examples. We start from the most basic use case of LLM, chatbot.</a:t>
            </a:r>
          </a:p>
          <a:p>
            <a:r>
              <a:rPr lang="en-US" dirty="0"/>
              <a:t>Even with this simple chatbot, there are some structures that we can utilize.</a:t>
            </a:r>
          </a:p>
          <a:p>
            <a:endParaRPr lang="en-US" dirty="0"/>
          </a:p>
          <a:p>
            <a:r>
              <a:rPr lang="en-US" dirty="0"/>
              <a:t>In a chat setting, the user first asks a question, denoted as a green box here. The LLM then generates a response, denoted as a yellow box here.</a:t>
            </a:r>
          </a:p>
          <a:p>
            <a:r>
              <a:rPr lang="en-US" dirty="0"/>
              <a:t>Most systems just optimize for a single turn, or a single pair of green and yellow box.</a:t>
            </a:r>
          </a:p>
          <a:p>
            <a:endParaRPr lang="en-US" dirty="0"/>
          </a:p>
          <a:p>
            <a:r>
              <a:rPr lang="en-US" b="0" i="0" dirty="0">
                <a:solidFill>
                  <a:srgbClr val="0F0F0F"/>
                </a:solidFill>
                <a:effectLst/>
                <a:latin typeface="Söhne"/>
              </a:rPr>
              <a:t>⬇️ </a:t>
            </a:r>
            <a:r>
              <a:rPr lang="en-US" dirty="0"/>
              <a:t>However, as the chat session continues, the chat history accumulates. We will then have turn two, turn three, and more turns.</a:t>
            </a:r>
          </a:p>
          <a:p>
            <a:endParaRPr lang="en-US" dirty="0"/>
          </a:p>
          <a:p>
            <a:r>
              <a:rPr lang="en-US" dirty="0"/>
              <a:t>This accumulated structure brings some runtime optimization opportunities.</a:t>
            </a:r>
          </a:p>
          <a:p>
            <a:r>
              <a:rPr lang="en-US" dirty="0"/>
              <a:t>In the LLM generation process, the KV cache is some intermediate tensors generated during the forward pass and will be reused for decoding future tokens.</a:t>
            </a:r>
          </a:p>
          <a:p>
            <a:r>
              <a:rPr lang="en-US" dirty="0"/>
              <a:t>As the KV cache only depends on prefix tokens, so different sequences with the same prefix can reuse the KV cache and avoids the redundant computation.</a:t>
            </a:r>
          </a:p>
          <a:p>
            <a:r>
              <a:rPr lang="en-US" dirty="0"/>
              <a:t>In this case, all the blue boxes can be reused.</a:t>
            </a:r>
          </a:p>
          <a:p>
            <a:endParaRPr lang="en-US" dirty="0"/>
          </a:p>
          <a:p>
            <a:r>
              <a:rPr lang="en-US" dirty="0"/>
              <a:t>This is only one case. Actually, these sharable structures appear in lots of common LLM workloads.</a:t>
            </a:r>
          </a:p>
          <a:p>
            <a:endParaRPr lang="en-US" dirty="0"/>
          </a:p>
          <a:p>
            <a:r>
              <a:rPr lang="en-US" b="0" i="0" dirty="0">
                <a:solidFill>
                  <a:srgbClr val="0F0F0F"/>
                </a:solidFill>
                <a:effectLst/>
                <a:latin typeface="Söhne"/>
              </a:rPr>
              <a:t>⬇️  </a:t>
            </a:r>
            <a:r>
              <a:rPr lang="en-US" dirty="0"/>
              <a:t>Another case is few-shot learning. In the few-shot learning setting, different prompts can share the same set of few-shot examples. So the KV cache of the few-shot examples can be shared. The blue boxes denote the shareable part.</a:t>
            </a:r>
          </a:p>
          <a:p>
            <a:r>
              <a:rPr lang="en-US" b="0" i="0" dirty="0">
                <a:solidFill>
                  <a:srgbClr val="0F0F0F"/>
                </a:solidFill>
                <a:effectLst/>
                <a:latin typeface="Söhne"/>
              </a:rPr>
              <a:t>⬇️ The third </a:t>
            </a:r>
            <a:r>
              <a:rPr lang="en-US" dirty="0"/>
              <a:t>case is the self-consistency prompting technique. This technique generates multiple solutions for the same question and do a majority vote over the solutions. In this case, the question can be shared.</a:t>
            </a:r>
          </a:p>
          <a:p>
            <a:endParaRPr lang="en-US" dirty="0"/>
          </a:p>
          <a:p>
            <a:r>
              <a:rPr lang="en-US" dirty="0"/>
              <a:t>While some of them have been explored by existing systems like </a:t>
            </a:r>
            <a:r>
              <a:rPr lang="en-US" dirty="0" err="1"/>
              <a:t>vLLM</a:t>
            </a:r>
            <a:r>
              <a:rPr lang="en-US" dirty="0"/>
              <a:t> before, they often require manual specification or ad-hoc adjustment.</a:t>
            </a:r>
          </a:p>
          <a:p>
            <a:endParaRPr lang="en-US" dirty="0"/>
          </a:p>
        </p:txBody>
      </p:sp>
      <p:sp>
        <p:nvSpPr>
          <p:cNvPr id="4" name="Slide Number Placeholder 3"/>
          <p:cNvSpPr>
            <a:spLocks noGrp="1"/>
          </p:cNvSpPr>
          <p:nvPr>
            <p:ph type="sldNum" sz="quarter" idx="5"/>
          </p:nvPr>
        </p:nvSpPr>
        <p:spPr/>
        <p:txBody>
          <a:bodyPr/>
          <a:lstStyle/>
          <a:p>
            <a:fld id="{A2A2EEE7-9B40-0544-8C4A-369E15CAEFA7}" type="slidenum">
              <a:rPr lang="en-US" smtClean="0"/>
              <a:t>5</a:t>
            </a:fld>
            <a:endParaRPr lang="en-US"/>
          </a:p>
        </p:txBody>
      </p:sp>
    </p:spTree>
    <p:extLst>
      <p:ext uri="{BB962C8B-B14F-4D97-AF65-F5344CB8AC3E}">
        <p14:creationId xmlns:p14="http://schemas.microsoft.com/office/powerpoint/2010/main" val="34557679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Okay, let us talk about parallelism. I will use the 'skeleton-of-thought' prompting technique as an example.</a:t>
            </a:r>
          </a:p>
          <a:p>
            <a:pPr algn="l"/>
            <a:endParaRPr lang="en-US" b="0" i="0" dirty="0">
              <a:solidFill>
                <a:srgbClr val="374151"/>
              </a:solidFill>
              <a:effectLst/>
              <a:latin typeface="Söhne"/>
            </a:endParaRPr>
          </a:p>
          <a:p>
            <a:pPr algn="l"/>
            <a:r>
              <a:rPr lang="en-US" b="0" i="0" dirty="0">
                <a:solidFill>
                  <a:srgbClr val="374151"/>
                </a:solidFill>
                <a:effectLst/>
                <a:latin typeface="Söhne"/>
              </a:rPr>
              <a:t>Here, I present the computational graph.</a:t>
            </a:r>
          </a:p>
          <a:p>
            <a:pPr algn="l"/>
            <a:r>
              <a:rPr lang="en-US" b="0" i="0" dirty="0">
                <a:solidFill>
                  <a:srgbClr val="374151"/>
                </a:solidFill>
                <a:effectLst/>
                <a:latin typeface="Söhne"/>
              </a:rPr>
              <a:t>Consider a user's question: 'generate two tips for staying healthy'</a:t>
            </a:r>
          </a:p>
          <a:p>
            <a:pPr algn="l"/>
            <a:r>
              <a:rPr lang="en-US" b="0" i="0" dirty="0">
                <a:solidFill>
                  <a:srgbClr val="374151"/>
                </a:solidFill>
                <a:effectLst/>
                <a:latin typeface="Söhne"/>
              </a:rPr>
              <a:t>To do this, we can first generate an outline with two very short tip titles, such as regular physical activity and balanced diet.</a:t>
            </a:r>
          </a:p>
          <a:p>
            <a:pPr algn="l"/>
            <a:r>
              <a:rPr lang="en-US" b="0" i="0" dirty="0">
                <a:solidFill>
                  <a:srgbClr val="0F0F0F"/>
                </a:solidFill>
                <a:effectLst/>
                <a:latin typeface="Söhne"/>
              </a:rPr>
              <a:t>⬇️</a:t>
            </a:r>
            <a:r>
              <a:rPr lang="zh-CN" altLang="en-US" b="0" i="0" dirty="0">
                <a:solidFill>
                  <a:srgbClr val="0F0F0F"/>
                </a:solidFill>
                <a:effectLst/>
                <a:latin typeface="Söhne"/>
              </a:rPr>
              <a:t> </a:t>
            </a:r>
            <a:endParaRPr lang="en-US" altLang="zh-CN" b="0" i="0" dirty="0">
              <a:solidFill>
                <a:srgbClr val="0F0F0F"/>
              </a:solidFill>
              <a:effectLst/>
              <a:latin typeface="Söhne"/>
            </a:endParaRPr>
          </a:p>
          <a:p>
            <a:pPr algn="l"/>
            <a:r>
              <a:rPr lang="en-US" b="0" i="0" dirty="0">
                <a:solidFill>
                  <a:srgbClr val="374151"/>
                </a:solidFill>
                <a:effectLst/>
                <a:latin typeface="Söhne"/>
              </a:rPr>
              <a:t>Then, we can issue parallel generation calls to expand these two tips into detailed paragraphs.</a:t>
            </a:r>
          </a:p>
          <a:p>
            <a:pPr algn="l"/>
            <a:r>
              <a:rPr lang="en-US" b="0" i="0" dirty="0">
                <a:solidFill>
                  <a:srgbClr val="374151"/>
                </a:solidFill>
                <a:effectLst/>
                <a:latin typeface="Söhne"/>
              </a:rPr>
              <a:t>This approach facilitates intra-program parallelism.</a:t>
            </a:r>
          </a:p>
        </p:txBody>
      </p:sp>
      <p:sp>
        <p:nvSpPr>
          <p:cNvPr id="4" name="Slide Number Placeholder 3"/>
          <p:cNvSpPr>
            <a:spLocks noGrp="1"/>
          </p:cNvSpPr>
          <p:nvPr>
            <p:ph type="sldNum" sz="quarter" idx="5"/>
          </p:nvPr>
        </p:nvSpPr>
        <p:spPr/>
        <p:txBody>
          <a:bodyPr/>
          <a:lstStyle/>
          <a:p>
            <a:fld id="{A2A2EEE7-9B40-0544-8C4A-369E15CAEFA7}" type="slidenum">
              <a:rPr lang="en-US" smtClean="0"/>
              <a:t>6</a:t>
            </a:fld>
            <a:endParaRPr lang="en-US"/>
          </a:p>
        </p:txBody>
      </p:sp>
    </p:spTree>
    <p:extLst>
      <p:ext uri="{BB962C8B-B14F-4D97-AF65-F5344CB8AC3E}">
        <p14:creationId xmlns:p14="http://schemas.microsoft.com/office/powerpoint/2010/main" val="620073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There are both challenges and opportunities in this new paradigm of complex LLM programs.</a:t>
            </a:r>
          </a:p>
          <a:p>
            <a:pPr algn="l"/>
            <a:endParaRPr lang="en-US" b="0" i="0" dirty="0">
              <a:solidFill>
                <a:srgbClr val="374151"/>
              </a:solidFill>
              <a:effectLst/>
              <a:latin typeface="Söhne"/>
            </a:endParaRPr>
          </a:p>
          <a:p>
            <a:pPr algn="l"/>
            <a:r>
              <a:rPr lang="en-US" b="0" i="0" dirty="0">
                <a:solidFill>
                  <a:srgbClr val="374151"/>
                </a:solidFill>
                <a:effectLst/>
                <a:latin typeface="Söhne"/>
              </a:rPr>
              <a:t>To fully utilize the structure and opportunities, we need to consider how to program these applications easily and how to accelerate the execution of these programs by optimizing across multiple LLM generation calls.</a:t>
            </a:r>
          </a:p>
        </p:txBody>
      </p:sp>
      <p:sp>
        <p:nvSpPr>
          <p:cNvPr id="4" name="Slide Number Placeholder 3"/>
          <p:cNvSpPr>
            <a:spLocks noGrp="1"/>
          </p:cNvSpPr>
          <p:nvPr>
            <p:ph type="sldNum" sz="quarter" idx="5"/>
          </p:nvPr>
        </p:nvSpPr>
        <p:spPr/>
        <p:txBody>
          <a:bodyPr/>
          <a:lstStyle/>
          <a:p>
            <a:fld id="{A2A2EEE7-9B40-0544-8C4A-369E15CAEFA7}" type="slidenum">
              <a:rPr lang="en-US" smtClean="0"/>
              <a:t>7</a:t>
            </a:fld>
            <a:endParaRPr lang="en-US"/>
          </a:p>
        </p:txBody>
      </p:sp>
    </p:spTree>
    <p:extLst>
      <p:ext uri="{BB962C8B-B14F-4D97-AF65-F5344CB8AC3E}">
        <p14:creationId xmlns:p14="http://schemas.microsoft.com/office/powerpoint/2010/main" val="32069736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To address the challenges and capitalize on the optimization opportunities, we introduce </a:t>
            </a:r>
            <a:r>
              <a:rPr lang="en-US" b="0" i="0" dirty="0" err="1">
                <a:solidFill>
                  <a:srgbClr val="374151"/>
                </a:solidFill>
                <a:effectLst/>
                <a:latin typeface="Söhne"/>
              </a:rPr>
              <a:t>SGLang</a:t>
            </a:r>
            <a:r>
              <a:rPr lang="en-US" b="0" i="0" dirty="0">
                <a:solidFill>
                  <a:srgbClr val="374151"/>
                </a:solidFill>
                <a:effectLst/>
                <a:latin typeface="Söhne"/>
              </a:rPr>
              <a:t>, a structured generation language for controlling the generation process of LLMs.</a:t>
            </a:r>
          </a:p>
          <a:p>
            <a:pPr algn="l"/>
            <a:r>
              <a:rPr lang="en-US" b="0" i="0" dirty="0">
                <a:solidFill>
                  <a:srgbClr val="374151"/>
                </a:solidFill>
                <a:effectLst/>
                <a:latin typeface="Söhne"/>
              </a:rPr>
              <a:t>The concept behind </a:t>
            </a:r>
            <a:r>
              <a:rPr lang="en-US" b="0" i="0" dirty="0" err="1">
                <a:solidFill>
                  <a:srgbClr val="374151"/>
                </a:solidFill>
                <a:effectLst/>
                <a:latin typeface="Söhne"/>
              </a:rPr>
              <a:t>SGLang</a:t>
            </a:r>
            <a:r>
              <a:rPr lang="en-US" b="0" i="0" dirty="0">
                <a:solidFill>
                  <a:srgbClr val="374151"/>
                </a:solidFill>
                <a:effectLst/>
                <a:latin typeface="Söhne"/>
              </a:rPr>
              <a:t> is to co-design a flexible front-end domain-specific language and a high-performance runtime.</a:t>
            </a:r>
          </a:p>
          <a:p>
            <a:pPr algn="l"/>
            <a:endParaRPr lang="en-US" b="0" i="0" dirty="0">
              <a:solidFill>
                <a:srgbClr val="374151"/>
              </a:solidFill>
              <a:effectLst/>
              <a:latin typeface="Söhne"/>
            </a:endParaRPr>
          </a:p>
          <a:p>
            <a:pPr algn="l"/>
            <a:r>
              <a:rPr lang="en-US" b="0" i="0" dirty="0">
                <a:solidFill>
                  <a:srgbClr val="374151"/>
                </a:solidFill>
                <a:effectLst/>
                <a:latin typeface="Söhne"/>
              </a:rPr>
              <a:t>On the front end, we propose a new domain-specific language embedded in Python. It seamlessly integrates with Python's syntax, control flow, and libraries.</a:t>
            </a:r>
          </a:p>
          <a:p>
            <a:pPr algn="l"/>
            <a:r>
              <a:rPr lang="en-US" b="0" i="0" dirty="0">
                <a:solidFill>
                  <a:srgbClr val="374151"/>
                </a:solidFill>
                <a:effectLst/>
                <a:latin typeface="Söhne"/>
              </a:rPr>
              <a:t>We have developed an interpreter and a compiler to automatically parallelize the computational graph and do additional compiler optimizations.</a:t>
            </a:r>
          </a:p>
          <a:p>
            <a:pPr algn="l"/>
            <a:r>
              <a:rPr lang="en-US" b="0" i="0" dirty="0">
                <a:solidFill>
                  <a:srgbClr val="374151"/>
                </a:solidFill>
                <a:effectLst/>
                <a:latin typeface="Söhne"/>
              </a:rPr>
              <a:t>On the back end, our primary innovation is to enable automatic key-value (KV) cache reuse with </a:t>
            </a:r>
            <a:r>
              <a:rPr lang="en-US" b="0" i="0" dirty="0" err="1">
                <a:solidFill>
                  <a:srgbClr val="374151"/>
                </a:solidFill>
                <a:effectLst/>
                <a:latin typeface="Söhne"/>
              </a:rPr>
              <a:t>RadixAttention</a:t>
            </a:r>
            <a:r>
              <a:rPr lang="en-US" b="0" i="0" dirty="0">
                <a:solidFill>
                  <a:srgbClr val="374151"/>
                </a:solidFill>
                <a:effectLst/>
                <a:latin typeface="Söhne"/>
              </a:rPr>
              <a:t>, a technique that I will detail later.</a:t>
            </a:r>
          </a:p>
        </p:txBody>
      </p:sp>
      <p:sp>
        <p:nvSpPr>
          <p:cNvPr id="4" name="Slide Number Placeholder 3"/>
          <p:cNvSpPr>
            <a:spLocks noGrp="1"/>
          </p:cNvSpPr>
          <p:nvPr>
            <p:ph type="sldNum" sz="quarter" idx="5"/>
          </p:nvPr>
        </p:nvSpPr>
        <p:spPr/>
        <p:txBody>
          <a:bodyPr/>
          <a:lstStyle/>
          <a:p>
            <a:fld id="{A2A2EEE7-9B40-0544-8C4A-369E15CAEFA7}" type="slidenum">
              <a:rPr lang="en-US" smtClean="0"/>
              <a:t>8</a:t>
            </a:fld>
            <a:endParaRPr lang="en-US"/>
          </a:p>
        </p:txBody>
      </p:sp>
    </p:spTree>
    <p:extLst>
      <p:ext uri="{BB962C8B-B14F-4D97-AF65-F5344CB8AC3E}">
        <p14:creationId xmlns:p14="http://schemas.microsoft.com/office/powerpoint/2010/main" val="4766829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Let me demonstrate the API using Python code.</a:t>
            </a:r>
          </a:p>
          <a:p>
            <a:endParaRPr lang="en-US" dirty="0"/>
          </a:p>
          <a:p>
            <a:r>
              <a:rPr lang="en-US" dirty="0"/>
              <a:t>Our goal with this function is to assess the quality of an essay from multiple dimensions.</a:t>
            </a:r>
          </a:p>
          <a:p>
            <a:r>
              <a:rPr lang="en-US" dirty="0"/>
              <a:t>First, we input an essay and initiate several parallel prompts. Each prompt evaluates the essay's quality from a specific dimension, such as clarity, originality, and evidence support.</a:t>
            </a:r>
          </a:p>
          <a:p>
            <a:r>
              <a:rPr lang="en-US" dirty="0"/>
              <a:t>After gathering these evaluations, we consolidate them into a summary. Finally, we assign a letter grade, choosing from A, B, C, or D.</a:t>
            </a:r>
          </a:p>
          <a:p>
            <a:endParaRPr lang="en-US" dirty="0"/>
          </a:p>
          <a:p>
            <a:r>
              <a:rPr lang="en-US" b="0" i="0" dirty="0">
                <a:solidFill>
                  <a:srgbClr val="0F0F0F"/>
                </a:solidFill>
                <a:effectLst/>
                <a:latin typeface="Söhne"/>
              </a:rPr>
              <a:t>⬇️</a:t>
            </a:r>
            <a:r>
              <a:rPr lang="zh-CN" altLang="en-US" b="0" i="0" dirty="0">
                <a:solidFill>
                  <a:srgbClr val="0F0F0F"/>
                </a:solidFill>
                <a:effectLst/>
                <a:latin typeface="Söhne"/>
              </a:rPr>
              <a:t> </a:t>
            </a:r>
            <a:r>
              <a:rPr lang="en-US" dirty="0"/>
              <a:t>The highlighted section illustrates our API's functionality. With ".fork," we can generate parallel prompts,</a:t>
            </a:r>
          </a:p>
          <a:p>
            <a:r>
              <a:rPr lang="en-US" b="0" i="0" dirty="0">
                <a:solidFill>
                  <a:srgbClr val="0F0F0F"/>
                </a:solidFill>
                <a:effectLst/>
                <a:latin typeface="Söhne"/>
              </a:rPr>
              <a:t>⬇️</a:t>
            </a:r>
            <a:r>
              <a:rPr lang="zh-CN" altLang="en-US" b="0" i="0" dirty="0">
                <a:solidFill>
                  <a:srgbClr val="0F0F0F"/>
                </a:solidFill>
                <a:effectLst/>
                <a:latin typeface="Söhne"/>
              </a:rPr>
              <a:t> </a:t>
            </a:r>
            <a:r>
              <a:rPr lang="en-US" dirty="0"/>
              <a:t>With ".gen”, it allows us to invoke an LLM generation. This call is non-blocking, allowing the generation to proceed in the background.</a:t>
            </a:r>
          </a:p>
          <a:p>
            <a:r>
              <a:rPr lang="en-US" b="0" i="0" dirty="0">
                <a:solidFill>
                  <a:srgbClr val="0F0F0F"/>
                </a:solidFill>
                <a:effectLst/>
                <a:latin typeface="Söhne"/>
              </a:rPr>
              <a:t>⬇️</a:t>
            </a:r>
            <a:r>
              <a:rPr lang="zh-CN" altLang="en-US" b="0" i="0" dirty="0">
                <a:solidFill>
                  <a:srgbClr val="0F0F0F"/>
                </a:solidFill>
                <a:effectLst/>
                <a:latin typeface="Söhne"/>
              </a:rPr>
              <a:t> </a:t>
            </a:r>
            <a:r>
              <a:rPr lang="en-US" dirty="0"/>
              <a:t>We can employ native Python syntax to retrieve the generation results.</a:t>
            </a:r>
          </a:p>
          <a:p>
            <a:r>
              <a:rPr lang="en-US" b="0" i="0" dirty="0">
                <a:solidFill>
                  <a:srgbClr val="0F0F0F"/>
                </a:solidFill>
                <a:effectLst/>
                <a:latin typeface="Söhne"/>
              </a:rPr>
              <a:t>⬇️</a:t>
            </a:r>
            <a:r>
              <a:rPr lang="zh-CN" altLang="en-US" b="0" i="0" dirty="0">
                <a:solidFill>
                  <a:srgbClr val="0F0F0F"/>
                </a:solidFill>
                <a:effectLst/>
                <a:latin typeface="Söhne"/>
              </a:rPr>
              <a:t> </a:t>
            </a:r>
            <a:r>
              <a:rPr lang="en-US" altLang="zh-CN" b="0" i="0" dirty="0">
                <a:solidFill>
                  <a:srgbClr val="0F0F0F"/>
                </a:solidFill>
                <a:effectLst/>
                <a:latin typeface="Söhne"/>
              </a:rPr>
              <a:t>We can also </a:t>
            </a:r>
            <a:r>
              <a:rPr lang="en-US" dirty="0"/>
              <a:t>impose additional constraints on the generation for more controlled decoding.</a:t>
            </a:r>
          </a:p>
          <a:p>
            <a:endParaRPr lang="en-US" dirty="0"/>
          </a:p>
          <a:p>
            <a:r>
              <a:rPr lang="en-US" b="0" i="0" dirty="0">
                <a:solidFill>
                  <a:srgbClr val="0F0F0F"/>
                </a:solidFill>
                <a:effectLst/>
                <a:latin typeface="Söhne"/>
              </a:rPr>
              <a:t>⬇️</a:t>
            </a:r>
            <a:r>
              <a:rPr lang="zh-CN" altLang="en-US" b="0" i="0" dirty="0">
                <a:solidFill>
                  <a:srgbClr val="0F0F0F"/>
                </a:solidFill>
                <a:effectLst/>
                <a:latin typeface="Söhne"/>
              </a:rPr>
              <a:t> </a:t>
            </a:r>
            <a:r>
              <a:rPr lang="en-US" altLang="zh-CN" b="0" i="0" dirty="0">
                <a:solidFill>
                  <a:srgbClr val="0F0F0F"/>
                </a:solidFill>
                <a:effectLst/>
                <a:latin typeface="Söhne"/>
              </a:rPr>
              <a:t>This line feeds in the input arguments and execute the function. </a:t>
            </a:r>
            <a:r>
              <a:rPr lang="en-US" dirty="0"/>
              <a:t>To execute the function, we can either run it through an interpreter or compile it into a computational graph for execution by a graph executor. In both cases, whether using the interpreter or the graph executor, the system manages synchronization and parallelism within the function instance.</a:t>
            </a:r>
          </a:p>
        </p:txBody>
      </p:sp>
      <p:sp>
        <p:nvSpPr>
          <p:cNvPr id="4" name="Slide Number Placeholder 3"/>
          <p:cNvSpPr>
            <a:spLocks noGrp="1"/>
          </p:cNvSpPr>
          <p:nvPr>
            <p:ph type="sldNum" sz="quarter" idx="5"/>
          </p:nvPr>
        </p:nvSpPr>
        <p:spPr/>
        <p:txBody>
          <a:bodyPr/>
          <a:lstStyle/>
          <a:p>
            <a:fld id="{A2A2EEE7-9B40-0544-8C4A-369E15CAEFA7}" type="slidenum">
              <a:rPr lang="en-US" smtClean="0"/>
              <a:t>9</a:t>
            </a:fld>
            <a:endParaRPr lang="en-US"/>
          </a:p>
        </p:txBody>
      </p:sp>
    </p:spTree>
    <p:extLst>
      <p:ext uri="{BB962C8B-B14F-4D97-AF65-F5344CB8AC3E}">
        <p14:creationId xmlns:p14="http://schemas.microsoft.com/office/powerpoint/2010/main" val="28007483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If users write a prompting workflow in our API, we can do some interesting compiler optimizations.</a:t>
            </a:r>
          </a:p>
          <a:p>
            <a:pPr algn="l"/>
            <a:endParaRPr lang="en-US" b="0" i="0" dirty="0">
              <a:solidFill>
                <a:srgbClr val="374151"/>
              </a:solidFill>
              <a:effectLst/>
              <a:latin typeface="Söhne"/>
            </a:endParaRPr>
          </a:p>
          <a:p>
            <a:pPr algn="l"/>
            <a:r>
              <a:rPr lang="en-US" b="0" i="0" dirty="0">
                <a:solidFill>
                  <a:srgbClr val="374151"/>
                </a:solidFill>
                <a:effectLst/>
                <a:latin typeface="Söhne"/>
              </a:rPr>
              <a:t>For instance, we can trace a data flow graph from the program and execute it without the overhead of the python interpreter.</a:t>
            </a:r>
          </a:p>
          <a:p>
            <a:pPr algn="l"/>
            <a:endParaRPr lang="en-US" b="0" i="0" dirty="0">
              <a:solidFill>
                <a:srgbClr val="374151"/>
              </a:solidFill>
              <a:effectLst/>
              <a:latin typeface="Söhne"/>
            </a:endParaRPr>
          </a:p>
          <a:p>
            <a:pPr algn="l"/>
            <a:r>
              <a:rPr lang="en-US" b="0" i="0" dirty="0">
                <a:solidFill>
                  <a:srgbClr val="374151"/>
                </a:solidFill>
                <a:effectLst/>
                <a:latin typeface="Söhne"/>
              </a:rPr>
              <a:t>Additionally, we can incorporate prefetch nodes into the graph to preload cached long prefixes, provided we can pre-calculate some frequently used long prefixes.</a:t>
            </a:r>
          </a:p>
          <a:p>
            <a:pPr algn="l"/>
            <a:endParaRPr lang="en-US" b="0" i="0" dirty="0">
              <a:solidFill>
                <a:srgbClr val="374151"/>
              </a:solidFill>
              <a:effectLst/>
              <a:latin typeface="Söhne"/>
            </a:endParaRPr>
          </a:p>
          <a:p>
            <a:pPr algn="l"/>
            <a:r>
              <a:rPr lang="en-US" b="0" i="0" dirty="0">
                <a:solidFill>
                  <a:srgbClr val="374151"/>
                </a:solidFill>
                <a:effectLst/>
                <a:latin typeface="Söhne"/>
              </a:rPr>
              <a:t>We have also explored a classic compiler optimization - code movement - in our context. In this scenario, code movement corresponds to rearranging parts of the prompt.</a:t>
            </a:r>
          </a:p>
          <a:p>
            <a:pPr algn="l"/>
            <a:r>
              <a:rPr lang="en-US" b="0" i="0" dirty="0">
                <a:solidFill>
                  <a:srgbClr val="374151"/>
                </a:solidFill>
                <a:effectLst/>
                <a:latin typeface="Söhne"/>
              </a:rPr>
              <a:t>Since these prompts are in natural language, we cannot employ traditional program analysis tools for this purpose. Instead, we use GPT-4 to determine the validity of a code movement.</a:t>
            </a:r>
          </a:p>
          <a:p>
            <a:pPr algn="l"/>
            <a:r>
              <a:rPr lang="en-US" b="0" i="0" dirty="0">
                <a:solidFill>
                  <a:srgbClr val="374151"/>
                </a:solidFill>
                <a:effectLst/>
                <a:latin typeface="Söhne"/>
              </a:rPr>
              <a:t>As it changes the original prompt, this represents a more aggressive optimization.</a:t>
            </a:r>
          </a:p>
          <a:p>
            <a:endParaRPr lang="en-US" dirty="0"/>
          </a:p>
        </p:txBody>
      </p:sp>
      <p:sp>
        <p:nvSpPr>
          <p:cNvPr id="4" name="Slide Number Placeholder 3"/>
          <p:cNvSpPr>
            <a:spLocks noGrp="1"/>
          </p:cNvSpPr>
          <p:nvPr>
            <p:ph type="sldNum" sz="quarter" idx="5"/>
          </p:nvPr>
        </p:nvSpPr>
        <p:spPr/>
        <p:txBody>
          <a:bodyPr/>
          <a:lstStyle/>
          <a:p>
            <a:fld id="{A2A2EEE7-9B40-0544-8C4A-369E15CAEFA7}" type="slidenum">
              <a:rPr lang="en-US" smtClean="0"/>
              <a:t>10</a:t>
            </a:fld>
            <a:endParaRPr lang="en-US"/>
          </a:p>
        </p:txBody>
      </p:sp>
    </p:spTree>
    <p:extLst>
      <p:ext uri="{BB962C8B-B14F-4D97-AF65-F5344CB8AC3E}">
        <p14:creationId xmlns:p14="http://schemas.microsoft.com/office/powerpoint/2010/main" val="723120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AA86C-70F7-ACA8-F4B2-973490DA27A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44676C6-415D-92F1-73E6-276114A0AB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EAE3F72-809A-31A0-C41D-9424A752EA02}"/>
              </a:ext>
            </a:extLst>
          </p:cNvPr>
          <p:cNvSpPr>
            <a:spLocks noGrp="1"/>
          </p:cNvSpPr>
          <p:nvPr>
            <p:ph type="dt" sz="half" idx="10"/>
          </p:nvPr>
        </p:nvSpPr>
        <p:spPr/>
        <p:txBody>
          <a:bodyPr/>
          <a:lstStyle/>
          <a:p>
            <a:fld id="{07B82028-1530-844A-8610-20016B4DDE37}" type="datetime1">
              <a:rPr lang="en-US" smtClean="0"/>
              <a:t>9/2/24</a:t>
            </a:fld>
            <a:endParaRPr lang="en-US"/>
          </a:p>
        </p:txBody>
      </p:sp>
      <p:sp>
        <p:nvSpPr>
          <p:cNvPr id="5" name="Footer Placeholder 4">
            <a:extLst>
              <a:ext uri="{FF2B5EF4-FFF2-40B4-BE49-F238E27FC236}">
                <a16:creationId xmlns:a16="http://schemas.microsoft.com/office/drawing/2014/main" id="{950D61CF-2614-8ADF-C1C8-578833F651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F438B5-3088-02E4-CE14-063A10AC72BE}"/>
              </a:ext>
            </a:extLst>
          </p:cNvPr>
          <p:cNvSpPr>
            <a:spLocks noGrp="1"/>
          </p:cNvSpPr>
          <p:nvPr>
            <p:ph type="sldNum" sz="quarter" idx="12"/>
          </p:nvPr>
        </p:nvSpPr>
        <p:spPr/>
        <p:txBody>
          <a:bodyPr/>
          <a:lstStyle/>
          <a:p>
            <a:fld id="{CB7730FE-DA7C-794D-AFF2-443A6050F390}" type="slidenum">
              <a:rPr lang="en-US" smtClean="0"/>
              <a:t>‹#›</a:t>
            </a:fld>
            <a:endParaRPr lang="en-US"/>
          </a:p>
        </p:txBody>
      </p:sp>
    </p:spTree>
    <p:extLst>
      <p:ext uri="{BB962C8B-B14F-4D97-AF65-F5344CB8AC3E}">
        <p14:creationId xmlns:p14="http://schemas.microsoft.com/office/powerpoint/2010/main" val="246023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C556A-ED99-31AD-C0A8-9E2717E1613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A325114-E526-479F-8A44-FBF0F3B6D1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E27C94-D4D0-FFFF-A3FD-7C8E749CDEE6}"/>
              </a:ext>
            </a:extLst>
          </p:cNvPr>
          <p:cNvSpPr>
            <a:spLocks noGrp="1"/>
          </p:cNvSpPr>
          <p:nvPr>
            <p:ph type="dt" sz="half" idx="10"/>
          </p:nvPr>
        </p:nvSpPr>
        <p:spPr/>
        <p:txBody>
          <a:bodyPr/>
          <a:lstStyle/>
          <a:p>
            <a:fld id="{93C3A00B-7770-8A4D-B233-AE6593C157F8}" type="datetime1">
              <a:rPr lang="en-US" smtClean="0"/>
              <a:t>9/2/24</a:t>
            </a:fld>
            <a:endParaRPr lang="en-US"/>
          </a:p>
        </p:txBody>
      </p:sp>
      <p:sp>
        <p:nvSpPr>
          <p:cNvPr id="5" name="Footer Placeholder 4">
            <a:extLst>
              <a:ext uri="{FF2B5EF4-FFF2-40B4-BE49-F238E27FC236}">
                <a16:creationId xmlns:a16="http://schemas.microsoft.com/office/drawing/2014/main" id="{48C7AEBA-377D-A8EB-B41F-DBF0573FFB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3A37DA-9B00-6E18-1F7D-F65F9348B504}"/>
              </a:ext>
            </a:extLst>
          </p:cNvPr>
          <p:cNvSpPr>
            <a:spLocks noGrp="1"/>
          </p:cNvSpPr>
          <p:nvPr>
            <p:ph type="sldNum" sz="quarter" idx="12"/>
          </p:nvPr>
        </p:nvSpPr>
        <p:spPr/>
        <p:txBody>
          <a:bodyPr/>
          <a:lstStyle/>
          <a:p>
            <a:fld id="{CB7730FE-DA7C-794D-AFF2-443A6050F390}" type="slidenum">
              <a:rPr lang="en-US" smtClean="0"/>
              <a:t>‹#›</a:t>
            </a:fld>
            <a:endParaRPr lang="en-US"/>
          </a:p>
        </p:txBody>
      </p:sp>
    </p:spTree>
    <p:extLst>
      <p:ext uri="{BB962C8B-B14F-4D97-AF65-F5344CB8AC3E}">
        <p14:creationId xmlns:p14="http://schemas.microsoft.com/office/powerpoint/2010/main" val="18526060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2A5D96-C466-D252-0AFB-0D835813DD9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E9EA57-276F-624D-9713-50AB6FB794D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A51397-021C-3DCC-47F3-2BA0C4286AA9}"/>
              </a:ext>
            </a:extLst>
          </p:cNvPr>
          <p:cNvSpPr>
            <a:spLocks noGrp="1"/>
          </p:cNvSpPr>
          <p:nvPr>
            <p:ph type="dt" sz="half" idx="10"/>
          </p:nvPr>
        </p:nvSpPr>
        <p:spPr/>
        <p:txBody>
          <a:bodyPr/>
          <a:lstStyle/>
          <a:p>
            <a:fld id="{065A1DEA-4922-3C49-B291-F31BF30CE57E}" type="datetime1">
              <a:rPr lang="en-US" smtClean="0"/>
              <a:t>9/2/24</a:t>
            </a:fld>
            <a:endParaRPr lang="en-US"/>
          </a:p>
        </p:txBody>
      </p:sp>
      <p:sp>
        <p:nvSpPr>
          <p:cNvPr id="5" name="Footer Placeholder 4">
            <a:extLst>
              <a:ext uri="{FF2B5EF4-FFF2-40B4-BE49-F238E27FC236}">
                <a16:creationId xmlns:a16="http://schemas.microsoft.com/office/drawing/2014/main" id="{39C8F46A-422B-F645-4250-AEFC4222A2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5AB683-7F72-6AE1-062C-1627F5DD9695}"/>
              </a:ext>
            </a:extLst>
          </p:cNvPr>
          <p:cNvSpPr>
            <a:spLocks noGrp="1"/>
          </p:cNvSpPr>
          <p:nvPr>
            <p:ph type="sldNum" sz="quarter" idx="12"/>
          </p:nvPr>
        </p:nvSpPr>
        <p:spPr/>
        <p:txBody>
          <a:bodyPr/>
          <a:lstStyle/>
          <a:p>
            <a:fld id="{CB7730FE-DA7C-794D-AFF2-443A6050F390}" type="slidenum">
              <a:rPr lang="en-US" smtClean="0"/>
              <a:t>‹#›</a:t>
            </a:fld>
            <a:endParaRPr lang="en-US"/>
          </a:p>
        </p:txBody>
      </p:sp>
    </p:spTree>
    <p:extLst>
      <p:ext uri="{BB962C8B-B14F-4D97-AF65-F5344CB8AC3E}">
        <p14:creationId xmlns:p14="http://schemas.microsoft.com/office/powerpoint/2010/main" val="830658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88BB3-F5D3-5547-1758-9DF0421AE1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26CA45-36F3-86C6-6263-27F8064D0B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0822D4-3766-E2BA-D8B9-976393DEE5B7}"/>
              </a:ext>
            </a:extLst>
          </p:cNvPr>
          <p:cNvSpPr>
            <a:spLocks noGrp="1"/>
          </p:cNvSpPr>
          <p:nvPr>
            <p:ph type="dt" sz="half" idx="10"/>
          </p:nvPr>
        </p:nvSpPr>
        <p:spPr/>
        <p:txBody>
          <a:bodyPr/>
          <a:lstStyle/>
          <a:p>
            <a:fld id="{9A57C9FA-6351-AB45-BE45-028031DA2E2B}" type="datetime1">
              <a:rPr lang="en-US" smtClean="0"/>
              <a:t>9/2/24</a:t>
            </a:fld>
            <a:endParaRPr lang="en-US"/>
          </a:p>
        </p:txBody>
      </p:sp>
      <p:sp>
        <p:nvSpPr>
          <p:cNvPr id="5" name="Footer Placeholder 4">
            <a:extLst>
              <a:ext uri="{FF2B5EF4-FFF2-40B4-BE49-F238E27FC236}">
                <a16:creationId xmlns:a16="http://schemas.microsoft.com/office/drawing/2014/main" id="{2B15E7B0-4C21-B36B-9FD1-F77128D0ED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46F426-19C9-9F0E-E326-5CF790628C7F}"/>
              </a:ext>
            </a:extLst>
          </p:cNvPr>
          <p:cNvSpPr>
            <a:spLocks noGrp="1"/>
          </p:cNvSpPr>
          <p:nvPr>
            <p:ph type="sldNum" sz="quarter" idx="12"/>
          </p:nvPr>
        </p:nvSpPr>
        <p:spPr/>
        <p:txBody>
          <a:bodyPr/>
          <a:lstStyle/>
          <a:p>
            <a:fld id="{CB7730FE-DA7C-794D-AFF2-443A6050F390}" type="slidenum">
              <a:rPr lang="en-US" smtClean="0"/>
              <a:t>‹#›</a:t>
            </a:fld>
            <a:endParaRPr lang="en-US"/>
          </a:p>
        </p:txBody>
      </p:sp>
    </p:spTree>
    <p:extLst>
      <p:ext uri="{BB962C8B-B14F-4D97-AF65-F5344CB8AC3E}">
        <p14:creationId xmlns:p14="http://schemas.microsoft.com/office/powerpoint/2010/main" val="3485265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4A3FE-4B16-29F8-8A25-49B657AD86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161AA6C-1621-1A33-84F2-C4434D41389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708874-A407-8102-6CAD-870440B74D50}"/>
              </a:ext>
            </a:extLst>
          </p:cNvPr>
          <p:cNvSpPr>
            <a:spLocks noGrp="1"/>
          </p:cNvSpPr>
          <p:nvPr>
            <p:ph type="dt" sz="half" idx="10"/>
          </p:nvPr>
        </p:nvSpPr>
        <p:spPr/>
        <p:txBody>
          <a:bodyPr/>
          <a:lstStyle/>
          <a:p>
            <a:fld id="{2056CF93-25D7-FD4D-8247-AC60FD05DF74}" type="datetime1">
              <a:rPr lang="en-US" smtClean="0"/>
              <a:t>9/2/24</a:t>
            </a:fld>
            <a:endParaRPr lang="en-US"/>
          </a:p>
        </p:txBody>
      </p:sp>
      <p:sp>
        <p:nvSpPr>
          <p:cNvPr id="5" name="Footer Placeholder 4">
            <a:extLst>
              <a:ext uri="{FF2B5EF4-FFF2-40B4-BE49-F238E27FC236}">
                <a16:creationId xmlns:a16="http://schemas.microsoft.com/office/drawing/2014/main" id="{2910B5A0-9094-8274-7308-7AAFB952CB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FFEDBF-1EC3-C584-2575-2845BE446038}"/>
              </a:ext>
            </a:extLst>
          </p:cNvPr>
          <p:cNvSpPr>
            <a:spLocks noGrp="1"/>
          </p:cNvSpPr>
          <p:nvPr>
            <p:ph type="sldNum" sz="quarter" idx="12"/>
          </p:nvPr>
        </p:nvSpPr>
        <p:spPr/>
        <p:txBody>
          <a:bodyPr/>
          <a:lstStyle/>
          <a:p>
            <a:fld id="{CB7730FE-DA7C-794D-AFF2-443A6050F390}" type="slidenum">
              <a:rPr lang="en-US" smtClean="0"/>
              <a:t>‹#›</a:t>
            </a:fld>
            <a:endParaRPr lang="en-US"/>
          </a:p>
        </p:txBody>
      </p:sp>
    </p:spTree>
    <p:extLst>
      <p:ext uri="{BB962C8B-B14F-4D97-AF65-F5344CB8AC3E}">
        <p14:creationId xmlns:p14="http://schemas.microsoft.com/office/powerpoint/2010/main" val="3647230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E4E2B-010D-34A1-8CD4-9925DD19F9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12C378-38BF-05E3-7934-170CBCF2C92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52D95FF-C8CB-1293-E464-A26F043C7B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8E2CEE-7956-FD01-AE88-307C5ADCC2EE}"/>
              </a:ext>
            </a:extLst>
          </p:cNvPr>
          <p:cNvSpPr>
            <a:spLocks noGrp="1"/>
          </p:cNvSpPr>
          <p:nvPr>
            <p:ph type="dt" sz="half" idx="10"/>
          </p:nvPr>
        </p:nvSpPr>
        <p:spPr/>
        <p:txBody>
          <a:bodyPr/>
          <a:lstStyle/>
          <a:p>
            <a:fld id="{6C55091E-14AC-8346-8CC1-B53B02A23367}" type="datetime1">
              <a:rPr lang="en-US" smtClean="0"/>
              <a:t>9/2/24</a:t>
            </a:fld>
            <a:endParaRPr lang="en-US"/>
          </a:p>
        </p:txBody>
      </p:sp>
      <p:sp>
        <p:nvSpPr>
          <p:cNvPr id="6" name="Footer Placeholder 5">
            <a:extLst>
              <a:ext uri="{FF2B5EF4-FFF2-40B4-BE49-F238E27FC236}">
                <a16:creationId xmlns:a16="http://schemas.microsoft.com/office/drawing/2014/main" id="{38AD6352-A5D8-753F-D78D-1E48E8678E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8ABAAF-5220-B140-CDE6-2DBDB72FA275}"/>
              </a:ext>
            </a:extLst>
          </p:cNvPr>
          <p:cNvSpPr>
            <a:spLocks noGrp="1"/>
          </p:cNvSpPr>
          <p:nvPr>
            <p:ph type="sldNum" sz="quarter" idx="12"/>
          </p:nvPr>
        </p:nvSpPr>
        <p:spPr/>
        <p:txBody>
          <a:bodyPr/>
          <a:lstStyle/>
          <a:p>
            <a:fld id="{CB7730FE-DA7C-794D-AFF2-443A6050F390}" type="slidenum">
              <a:rPr lang="en-US" smtClean="0"/>
              <a:t>‹#›</a:t>
            </a:fld>
            <a:endParaRPr lang="en-US"/>
          </a:p>
        </p:txBody>
      </p:sp>
    </p:spTree>
    <p:extLst>
      <p:ext uri="{BB962C8B-B14F-4D97-AF65-F5344CB8AC3E}">
        <p14:creationId xmlns:p14="http://schemas.microsoft.com/office/powerpoint/2010/main" val="4102595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BCBB5-583A-E68D-A891-2C0F18D30A8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5D553B-3A2B-320A-7F21-9F514A242C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CE3DFC7-49DE-0EA0-8A15-20D8E0DE5DC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DB380E3-14FD-2083-3F19-839B984DEB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0A7738-E468-A8A5-96AD-6AAFCBE61B9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6673A52-CA7D-83A8-E15C-987B74CC15B2}"/>
              </a:ext>
            </a:extLst>
          </p:cNvPr>
          <p:cNvSpPr>
            <a:spLocks noGrp="1"/>
          </p:cNvSpPr>
          <p:nvPr>
            <p:ph type="dt" sz="half" idx="10"/>
          </p:nvPr>
        </p:nvSpPr>
        <p:spPr/>
        <p:txBody>
          <a:bodyPr/>
          <a:lstStyle/>
          <a:p>
            <a:fld id="{F6C97B61-FFEC-FA46-8182-057BF5573A5C}" type="datetime1">
              <a:rPr lang="en-US" smtClean="0"/>
              <a:t>9/2/24</a:t>
            </a:fld>
            <a:endParaRPr lang="en-US"/>
          </a:p>
        </p:txBody>
      </p:sp>
      <p:sp>
        <p:nvSpPr>
          <p:cNvPr id="8" name="Footer Placeholder 7">
            <a:extLst>
              <a:ext uri="{FF2B5EF4-FFF2-40B4-BE49-F238E27FC236}">
                <a16:creationId xmlns:a16="http://schemas.microsoft.com/office/drawing/2014/main" id="{5123A0D2-8F65-791D-1D6E-9168973CCC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D59DD86-AD70-6534-0ED7-2BCF287465E2}"/>
              </a:ext>
            </a:extLst>
          </p:cNvPr>
          <p:cNvSpPr>
            <a:spLocks noGrp="1"/>
          </p:cNvSpPr>
          <p:nvPr>
            <p:ph type="sldNum" sz="quarter" idx="12"/>
          </p:nvPr>
        </p:nvSpPr>
        <p:spPr/>
        <p:txBody>
          <a:bodyPr/>
          <a:lstStyle/>
          <a:p>
            <a:fld id="{CB7730FE-DA7C-794D-AFF2-443A6050F390}" type="slidenum">
              <a:rPr lang="en-US" smtClean="0"/>
              <a:t>‹#›</a:t>
            </a:fld>
            <a:endParaRPr lang="en-US"/>
          </a:p>
        </p:txBody>
      </p:sp>
    </p:spTree>
    <p:extLst>
      <p:ext uri="{BB962C8B-B14F-4D97-AF65-F5344CB8AC3E}">
        <p14:creationId xmlns:p14="http://schemas.microsoft.com/office/powerpoint/2010/main" val="36935149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E50C6-96B9-E667-A588-3221FD5FC5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46FD74-4D2F-F0D7-03AB-259A9B1A7B65}"/>
              </a:ext>
            </a:extLst>
          </p:cNvPr>
          <p:cNvSpPr>
            <a:spLocks noGrp="1"/>
          </p:cNvSpPr>
          <p:nvPr>
            <p:ph type="dt" sz="half" idx="10"/>
          </p:nvPr>
        </p:nvSpPr>
        <p:spPr/>
        <p:txBody>
          <a:bodyPr/>
          <a:lstStyle/>
          <a:p>
            <a:fld id="{0336E677-CFB5-3245-A414-E3A970A109DC}" type="datetime1">
              <a:rPr lang="en-US" smtClean="0"/>
              <a:t>9/2/24</a:t>
            </a:fld>
            <a:endParaRPr lang="en-US"/>
          </a:p>
        </p:txBody>
      </p:sp>
      <p:sp>
        <p:nvSpPr>
          <p:cNvPr id="4" name="Footer Placeholder 3">
            <a:extLst>
              <a:ext uri="{FF2B5EF4-FFF2-40B4-BE49-F238E27FC236}">
                <a16:creationId xmlns:a16="http://schemas.microsoft.com/office/drawing/2014/main" id="{E0592C1C-3560-24B6-54F2-D05E8DC2B9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E813D7-35B8-AD7C-CC06-162B24D777D5}"/>
              </a:ext>
            </a:extLst>
          </p:cNvPr>
          <p:cNvSpPr>
            <a:spLocks noGrp="1"/>
          </p:cNvSpPr>
          <p:nvPr>
            <p:ph type="sldNum" sz="quarter" idx="12"/>
          </p:nvPr>
        </p:nvSpPr>
        <p:spPr/>
        <p:txBody>
          <a:bodyPr/>
          <a:lstStyle/>
          <a:p>
            <a:fld id="{CB7730FE-DA7C-794D-AFF2-443A6050F390}" type="slidenum">
              <a:rPr lang="en-US" smtClean="0"/>
              <a:t>‹#›</a:t>
            </a:fld>
            <a:endParaRPr lang="en-US"/>
          </a:p>
        </p:txBody>
      </p:sp>
    </p:spTree>
    <p:extLst>
      <p:ext uri="{BB962C8B-B14F-4D97-AF65-F5344CB8AC3E}">
        <p14:creationId xmlns:p14="http://schemas.microsoft.com/office/powerpoint/2010/main" val="3749434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A0989D-DB4F-CE66-879D-22FCFE03B9DE}"/>
              </a:ext>
            </a:extLst>
          </p:cNvPr>
          <p:cNvSpPr>
            <a:spLocks noGrp="1"/>
          </p:cNvSpPr>
          <p:nvPr>
            <p:ph type="dt" sz="half" idx="10"/>
          </p:nvPr>
        </p:nvSpPr>
        <p:spPr/>
        <p:txBody>
          <a:bodyPr/>
          <a:lstStyle/>
          <a:p>
            <a:fld id="{86CC963E-6255-954A-837F-3518441C86A3}" type="datetime1">
              <a:rPr lang="en-US" smtClean="0"/>
              <a:t>9/2/24</a:t>
            </a:fld>
            <a:endParaRPr lang="en-US"/>
          </a:p>
        </p:txBody>
      </p:sp>
      <p:sp>
        <p:nvSpPr>
          <p:cNvPr id="3" name="Footer Placeholder 2">
            <a:extLst>
              <a:ext uri="{FF2B5EF4-FFF2-40B4-BE49-F238E27FC236}">
                <a16:creationId xmlns:a16="http://schemas.microsoft.com/office/drawing/2014/main" id="{790DDF66-5273-49CE-6A1C-37A3B6C3F39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8371AD9-10B9-FEE9-20B2-CDF2B80B2EE4}"/>
              </a:ext>
            </a:extLst>
          </p:cNvPr>
          <p:cNvSpPr>
            <a:spLocks noGrp="1"/>
          </p:cNvSpPr>
          <p:nvPr>
            <p:ph type="sldNum" sz="quarter" idx="12"/>
          </p:nvPr>
        </p:nvSpPr>
        <p:spPr/>
        <p:txBody>
          <a:bodyPr/>
          <a:lstStyle/>
          <a:p>
            <a:fld id="{CB7730FE-DA7C-794D-AFF2-443A6050F390}" type="slidenum">
              <a:rPr lang="en-US" smtClean="0"/>
              <a:t>‹#›</a:t>
            </a:fld>
            <a:endParaRPr lang="en-US"/>
          </a:p>
        </p:txBody>
      </p:sp>
    </p:spTree>
    <p:extLst>
      <p:ext uri="{BB962C8B-B14F-4D97-AF65-F5344CB8AC3E}">
        <p14:creationId xmlns:p14="http://schemas.microsoft.com/office/powerpoint/2010/main" val="2402692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401BA-CEB2-A804-26D1-2C96B4A5F0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B6FF507-BC62-E9B0-7A96-B76B4294B9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C117992-C2B5-83BE-0530-5BEA51986E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E867F6-2DDD-E9A0-828A-AA27DF7424BA}"/>
              </a:ext>
            </a:extLst>
          </p:cNvPr>
          <p:cNvSpPr>
            <a:spLocks noGrp="1"/>
          </p:cNvSpPr>
          <p:nvPr>
            <p:ph type="dt" sz="half" idx="10"/>
          </p:nvPr>
        </p:nvSpPr>
        <p:spPr/>
        <p:txBody>
          <a:bodyPr/>
          <a:lstStyle/>
          <a:p>
            <a:fld id="{ACD899A8-3208-8E4F-8F5C-53F72C698849}" type="datetime1">
              <a:rPr lang="en-US" smtClean="0"/>
              <a:t>9/2/24</a:t>
            </a:fld>
            <a:endParaRPr lang="en-US"/>
          </a:p>
        </p:txBody>
      </p:sp>
      <p:sp>
        <p:nvSpPr>
          <p:cNvPr id="6" name="Footer Placeholder 5">
            <a:extLst>
              <a:ext uri="{FF2B5EF4-FFF2-40B4-BE49-F238E27FC236}">
                <a16:creationId xmlns:a16="http://schemas.microsoft.com/office/drawing/2014/main" id="{535409F9-A80A-CD40-4B2F-D580BB6F28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9D52D6-2A07-A98E-8911-77E4EA44DE78}"/>
              </a:ext>
            </a:extLst>
          </p:cNvPr>
          <p:cNvSpPr>
            <a:spLocks noGrp="1"/>
          </p:cNvSpPr>
          <p:nvPr>
            <p:ph type="sldNum" sz="quarter" idx="12"/>
          </p:nvPr>
        </p:nvSpPr>
        <p:spPr/>
        <p:txBody>
          <a:bodyPr/>
          <a:lstStyle/>
          <a:p>
            <a:fld id="{CB7730FE-DA7C-794D-AFF2-443A6050F390}" type="slidenum">
              <a:rPr lang="en-US" smtClean="0"/>
              <a:t>‹#›</a:t>
            </a:fld>
            <a:endParaRPr lang="en-US"/>
          </a:p>
        </p:txBody>
      </p:sp>
    </p:spTree>
    <p:extLst>
      <p:ext uri="{BB962C8B-B14F-4D97-AF65-F5344CB8AC3E}">
        <p14:creationId xmlns:p14="http://schemas.microsoft.com/office/powerpoint/2010/main" val="4686457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BF31F-F3D5-A4CC-D37A-CF7E88FBBE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D79C98-A2D7-2627-7F09-E342C56657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9FB879-F68C-2409-2805-2671F8AEB3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7AC629-8014-666C-D546-14763D11CA7C}"/>
              </a:ext>
            </a:extLst>
          </p:cNvPr>
          <p:cNvSpPr>
            <a:spLocks noGrp="1"/>
          </p:cNvSpPr>
          <p:nvPr>
            <p:ph type="dt" sz="half" idx="10"/>
          </p:nvPr>
        </p:nvSpPr>
        <p:spPr/>
        <p:txBody>
          <a:bodyPr/>
          <a:lstStyle/>
          <a:p>
            <a:fld id="{17C4142D-8C8E-274D-BA73-C8D1D08E63C8}" type="datetime1">
              <a:rPr lang="en-US" smtClean="0"/>
              <a:t>9/2/24</a:t>
            </a:fld>
            <a:endParaRPr lang="en-US"/>
          </a:p>
        </p:txBody>
      </p:sp>
      <p:sp>
        <p:nvSpPr>
          <p:cNvPr id="6" name="Footer Placeholder 5">
            <a:extLst>
              <a:ext uri="{FF2B5EF4-FFF2-40B4-BE49-F238E27FC236}">
                <a16:creationId xmlns:a16="http://schemas.microsoft.com/office/drawing/2014/main" id="{6953E8F1-ED0C-691C-AF5C-898F50C271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B5E1FC-2332-34D8-D45D-1CCBC962C340}"/>
              </a:ext>
            </a:extLst>
          </p:cNvPr>
          <p:cNvSpPr>
            <a:spLocks noGrp="1"/>
          </p:cNvSpPr>
          <p:nvPr>
            <p:ph type="sldNum" sz="quarter" idx="12"/>
          </p:nvPr>
        </p:nvSpPr>
        <p:spPr/>
        <p:txBody>
          <a:bodyPr/>
          <a:lstStyle/>
          <a:p>
            <a:fld id="{CB7730FE-DA7C-794D-AFF2-443A6050F390}" type="slidenum">
              <a:rPr lang="en-US" smtClean="0"/>
              <a:t>‹#›</a:t>
            </a:fld>
            <a:endParaRPr lang="en-US"/>
          </a:p>
        </p:txBody>
      </p:sp>
    </p:spTree>
    <p:extLst>
      <p:ext uri="{BB962C8B-B14F-4D97-AF65-F5344CB8AC3E}">
        <p14:creationId xmlns:p14="http://schemas.microsoft.com/office/powerpoint/2010/main" val="771594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FF80AD-3F6E-F3BD-346C-490D17A9A4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187376-7C27-A9A8-5D4A-F2AE93D625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DD045A-9407-9A1D-A822-4F97A751E9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360EA6-BFE4-6245-92D8-B391B4A3BEED}" type="datetime1">
              <a:rPr lang="en-US" smtClean="0"/>
              <a:t>9/2/24</a:t>
            </a:fld>
            <a:endParaRPr lang="en-US"/>
          </a:p>
        </p:txBody>
      </p:sp>
      <p:sp>
        <p:nvSpPr>
          <p:cNvPr id="5" name="Footer Placeholder 4">
            <a:extLst>
              <a:ext uri="{FF2B5EF4-FFF2-40B4-BE49-F238E27FC236}">
                <a16:creationId xmlns:a16="http://schemas.microsoft.com/office/drawing/2014/main" id="{B347DB4D-7114-68AC-0A06-3BB57471EB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F30A06A-2B01-6FEC-565B-A44E30A611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7730FE-DA7C-794D-AFF2-443A6050F390}" type="slidenum">
              <a:rPr lang="en-US" smtClean="0"/>
              <a:t>‹#›</a:t>
            </a:fld>
            <a:endParaRPr lang="en-US"/>
          </a:p>
        </p:txBody>
      </p:sp>
    </p:spTree>
    <p:extLst>
      <p:ext uri="{BB962C8B-B14F-4D97-AF65-F5344CB8AC3E}">
        <p14:creationId xmlns:p14="http://schemas.microsoft.com/office/powerpoint/2010/main" val="40996470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arxiv.org/abs/2401.00588"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sv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hyperlink" Target="https://x.ai/grok" TargetMode="External"/><Relationship Id="rId7"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hyperlink" Target="https://llava-onevision.lmms-lab.com/" TargetMode="External"/><Relationship Id="rId4" Type="http://schemas.openxmlformats.org/officeDocument/2006/relationships/hyperlink" Target="https://lmarena.ai/" TargetMode="External"/><Relationship Id="rId9" Type="http://schemas.openxmlformats.org/officeDocument/2006/relationships/image" Target="../media/image1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33A3426-B512-AEC7-DCF7-5DC2808D3568}"/>
              </a:ext>
            </a:extLst>
          </p:cNvPr>
          <p:cNvSpPr>
            <a:spLocks noGrp="1"/>
          </p:cNvSpPr>
          <p:nvPr>
            <p:ph type="ctrTitle"/>
          </p:nvPr>
        </p:nvSpPr>
        <p:spPr>
          <a:xfrm>
            <a:off x="1524000" y="1302243"/>
            <a:ext cx="9144000" cy="2387600"/>
          </a:xfrm>
        </p:spPr>
        <p:txBody>
          <a:bodyPr>
            <a:normAutofit fontScale="90000"/>
          </a:bodyPr>
          <a:lstStyle/>
          <a:p>
            <a:r>
              <a:rPr lang="en-US" dirty="0"/>
              <a:t>SGLang v0.2: Faster Interface and Runtime for LLM inference</a:t>
            </a:r>
          </a:p>
        </p:txBody>
      </p:sp>
      <p:sp>
        <p:nvSpPr>
          <p:cNvPr id="2" name="Slide Number Placeholder 1">
            <a:extLst>
              <a:ext uri="{FF2B5EF4-FFF2-40B4-BE49-F238E27FC236}">
                <a16:creationId xmlns:a16="http://schemas.microsoft.com/office/drawing/2014/main" id="{BC4CD59E-B0E0-BD5A-AC0A-49217516DA0D}"/>
              </a:ext>
            </a:extLst>
          </p:cNvPr>
          <p:cNvSpPr>
            <a:spLocks noGrp="1"/>
          </p:cNvSpPr>
          <p:nvPr>
            <p:ph type="sldNum" sz="quarter" idx="12"/>
          </p:nvPr>
        </p:nvSpPr>
        <p:spPr/>
        <p:txBody>
          <a:bodyPr/>
          <a:lstStyle/>
          <a:p>
            <a:fld id="{CB7730FE-DA7C-794D-AFF2-443A6050F390}" type="slidenum">
              <a:rPr lang="en-US" smtClean="0"/>
              <a:t>1</a:t>
            </a:fld>
            <a:endParaRPr lang="en-US"/>
          </a:p>
        </p:txBody>
      </p:sp>
    </p:spTree>
    <p:extLst>
      <p:ext uri="{BB962C8B-B14F-4D97-AF65-F5344CB8AC3E}">
        <p14:creationId xmlns:p14="http://schemas.microsoft.com/office/powerpoint/2010/main" val="1148863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8E022-D3C9-D687-9DD4-86F44F3E113F}"/>
              </a:ext>
            </a:extLst>
          </p:cNvPr>
          <p:cNvSpPr>
            <a:spLocks noGrp="1"/>
          </p:cNvSpPr>
          <p:nvPr>
            <p:ph type="title"/>
          </p:nvPr>
        </p:nvSpPr>
        <p:spPr>
          <a:xfrm>
            <a:off x="3157303" y="125282"/>
            <a:ext cx="5877393" cy="1325563"/>
          </a:xfrm>
        </p:spPr>
        <p:txBody>
          <a:bodyPr/>
          <a:lstStyle/>
          <a:p>
            <a:r>
              <a:rPr lang="en-US" dirty="0"/>
              <a:t>Compiler Optimizations</a:t>
            </a:r>
          </a:p>
        </p:txBody>
      </p:sp>
      <p:sp>
        <p:nvSpPr>
          <p:cNvPr id="3" name="Content Placeholder 2">
            <a:extLst>
              <a:ext uri="{FF2B5EF4-FFF2-40B4-BE49-F238E27FC236}">
                <a16:creationId xmlns:a16="http://schemas.microsoft.com/office/drawing/2014/main" id="{F228F57E-EE19-6993-7193-63268C3EE215}"/>
              </a:ext>
            </a:extLst>
          </p:cNvPr>
          <p:cNvSpPr>
            <a:spLocks noGrp="1"/>
          </p:cNvSpPr>
          <p:nvPr>
            <p:ph idx="1"/>
          </p:nvPr>
        </p:nvSpPr>
        <p:spPr>
          <a:xfrm>
            <a:off x="838200" y="1645745"/>
            <a:ext cx="8515662" cy="4667250"/>
          </a:xfrm>
        </p:spPr>
        <p:txBody>
          <a:bodyPr/>
          <a:lstStyle/>
          <a:p>
            <a:r>
              <a:rPr lang="en-US" b="1" dirty="0"/>
              <a:t>Building a dataflow graph</a:t>
            </a:r>
          </a:p>
          <a:p>
            <a:pPr lvl="1"/>
            <a:r>
              <a:rPr lang="en-US" dirty="0"/>
              <a:t>Remove Python Interpreter Overhead</a:t>
            </a:r>
          </a:p>
          <a:p>
            <a:pPr lvl="1"/>
            <a:r>
              <a:rPr lang="en-US" dirty="0"/>
              <a:t>Global scheduling optimization over the graph</a:t>
            </a:r>
          </a:p>
          <a:p>
            <a:endParaRPr lang="en-US" dirty="0"/>
          </a:p>
          <a:p>
            <a:r>
              <a:rPr lang="en-US" b="1" dirty="0"/>
              <a:t>Prefetching cached prefixes</a:t>
            </a:r>
          </a:p>
          <a:p>
            <a:pPr lvl="1"/>
            <a:r>
              <a:rPr lang="en-US" dirty="0"/>
              <a:t>Insert prefetching nodes into the graph</a:t>
            </a:r>
          </a:p>
          <a:p>
            <a:endParaRPr lang="en-US" dirty="0"/>
          </a:p>
          <a:p>
            <a:r>
              <a:rPr lang="en-US" b="1" dirty="0"/>
              <a:t>Code movement for increasing sharable prefix length</a:t>
            </a:r>
          </a:p>
          <a:p>
            <a:pPr lvl="1"/>
            <a:r>
              <a:rPr lang="en-US" dirty="0"/>
              <a:t>Reorder some prompt elements with the help of GPT-4</a:t>
            </a:r>
          </a:p>
        </p:txBody>
      </p:sp>
      <p:sp>
        <p:nvSpPr>
          <p:cNvPr id="4" name="TextBox 3">
            <a:extLst>
              <a:ext uri="{FF2B5EF4-FFF2-40B4-BE49-F238E27FC236}">
                <a16:creationId xmlns:a16="http://schemas.microsoft.com/office/drawing/2014/main" id="{2F48A020-BC3E-DD69-AB59-453F0AAC7BE9}"/>
              </a:ext>
            </a:extLst>
          </p:cNvPr>
          <p:cNvSpPr txBox="1"/>
          <p:nvPr/>
        </p:nvSpPr>
        <p:spPr>
          <a:xfrm>
            <a:off x="-1" y="0"/>
            <a:ext cx="1813811" cy="523220"/>
          </a:xfrm>
          <a:prstGeom prst="rect">
            <a:avLst/>
          </a:prstGeom>
          <a:solidFill>
            <a:schemeClr val="accent6">
              <a:lumMod val="20000"/>
              <a:lumOff val="80000"/>
            </a:schemeClr>
          </a:solidFill>
        </p:spPr>
        <p:txBody>
          <a:bodyPr wrap="square" rtlCol="0">
            <a:spAutoFit/>
          </a:bodyPr>
          <a:lstStyle/>
          <a:p>
            <a:r>
              <a:rPr lang="en-US" sz="2800" dirty="0"/>
              <a:t>Early Stage</a:t>
            </a:r>
          </a:p>
        </p:txBody>
      </p:sp>
      <p:sp>
        <p:nvSpPr>
          <p:cNvPr id="6" name="TextBox 5">
            <a:extLst>
              <a:ext uri="{FF2B5EF4-FFF2-40B4-BE49-F238E27FC236}">
                <a16:creationId xmlns:a16="http://schemas.microsoft.com/office/drawing/2014/main" id="{81F6AE34-8902-A768-9F0C-AE29D5FDFF00}"/>
              </a:ext>
            </a:extLst>
          </p:cNvPr>
          <p:cNvSpPr txBox="1"/>
          <p:nvPr/>
        </p:nvSpPr>
        <p:spPr>
          <a:xfrm>
            <a:off x="9079666" y="1960538"/>
            <a:ext cx="1518379" cy="523220"/>
          </a:xfrm>
          <a:prstGeom prst="rect">
            <a:avLst/>
          </a:prstGeom>
          <a:solidFill>
            <a:schemeClr val="accent5">
              <a:lumMod val="20000"/>
              <a:lumOff val="80000"/>
            </a:schemeClr>
          </a:solidFill>
        </p:spPr>
        <p:txBody>
          <a:bodyPr wrap="square" rtlCol="0">
            <a:spAutoFit/>
          </a:bodyPr>
          <a:lstStyle/>
          <a:p>
            <a:r>
              <a:rPr lang="en-US" sz="2800" dirty="0"/>
              <a:t>Frontend</a:t>
            </a:r>
          </a:p>
        </p:txBody>
      </p:sp>
      <p:sp>
        <p:nvSpPr>
          <p:cNvPr id="7" name="TextBox 6">
            <a:extLst>
              <a:ext uri="{FF2B5EF4-FFF2-40B4-BE49-F238E27FC236}">
                <a16:creationId xmlns:a16="http://schemas.microsoft.com/office/drawing/2014/main" id="{F8D46CA4-BA4A-EF95-02C4-67E14F4A0324}"/>
              </a:ext>
            </a:extLst>
          </p:cNvPr>
          <p:cNvSpPr txBox="1"/>
          <p:nvPr/>
        </p:nvSpPr>
        <p:spPr>
          <a:xfrm>
            <a:off x="9079666" y="3543952"/>
            <a:ext cx="1518379" cy="523220"/>
          </a:xfrm>
          <a:prstGeom prst="rect">
            <a:avLst/>
          </a:prstGeom>
          <a:solidFill>
            <a:schemeClr val="accent5">
              <a:lumMod val="20000"/>
              <a:lumOff val="80000"/>
            </a:schemeClr>
          </a:solidFill>
        </p:spPr>
        <p:txBody>
          <a:bodyPr wrap="square" rtlCol="0">
            <a:spAutoFit/>
          </a:bodyPr>
          <a:lstStyle/>
          <a:p>
            <a:r>
              <a:rPr lang="en-US" sz="2800" dirty="0"/>
              <a:t>Backend</a:t>
            </a:r>
          </a:p>
        </p:txBody>
      </p:sp>
      <p:sp>
        <p:nvSpPr>
          <p:cNvPr id="8" name="Down Arrow 7">
            <a:extLst>
              <a:ext uri="{FF2B5EF4-FFF2-40B4-BE49-F238E27FC236}">
                <a16:creationId xmlns:a16="http://schemas.microsoft.com/office/drawing/2014/main" id="{E5FA00CD-6893-EC9E-6EDD-33A4B7192511}"/>
              </a:ext>
            </a:extLst>
          </p:cNvPr>
          <p:cNvSpPr/>
          <p:nvPr/>
        </p:nvSpPr>
        <p:spPr>
          <a:xfrm>
            <a:off x="9666468" y="2751527"/>
            <a:ext cx="344774" cy="52465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8">
            <a:extLst>
              <a:ext uri="{FF2B5EF4-FFF2-40B4-BE49-F238E27FC236}">
                <a16:creationId xmlns:a16="http://schemas.microsoft.com/office/drawing/2014/main" id="{EF73B95E-351D-1B87-1984-6251B58E61FE}"/>
              </a:ext>
            </a:extLst>
          </p:cNvPr>
          <p:cNvSpPr>
            <a:spLocks noGrp="1"/>
          </p:cNvSpPr>
          <p:nvPr>
            <p:ph type="sldNum" sz="quarter" idx="12"/>
          </p:nvPr>
        </p:nvSpPr>
        <p:spPr/>
        <p:txBody>
          <a:bodyPr/>
          <a:lstStyle/>
          <a:p>
            <a:fld id="{CB7730FE-DA7C-794D-AFF2-443A6050F390}" type="slidenum">
              <a:rPr lang="en-US" smtClean="0"/>
              <a:t>10</a:t>
            </a:fld>
            <a:endParaRPr lang="en-US"/>
          </a:p>
        </p:txBody>
      </p:sp>
    </p:spTree>
    <p:extLst>
      <p:ext uri="{BB962C8B-B14F-4D97-AF65-F5344CB8AC3E}">
        <p14:creationId xmlns:p14="http://schemas.microsoft.com/office/powerpoint/2010/main" val="933977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8E022-D3C9-D687-9DD4-86F44F3E113F}"/>
              </a:ext>
            </a:extLst>
          </p:cNvPr>
          <p:cNvSpPr>
            <a:spLocks noGrp="1"/>
          </p:cNvSpPr>
          <p:nvPr>
            <p:ph type="title"/>
          </p:nvPr>
        </p:nvSpPr>
        <p:spPr>
          <a:xfrm>
            <a:off x="1838169" y="233086"/>
            <a:ext cx="8515662" cy="1325563"/>
          </a:xfrm>
        </p:spPr>
        <p:txBody>
          <a:bodyPr/>
          <a:lstStyle/>
          <a:p>
            <a:r>
              <a:rPr lang="en-US" dirty="0"/>
              <a:t>Prefix caching from request tracking?</a:t>
            </a:r>
          </a:p>
        </p:txBody>
      </p:sp>
      <p:sp>
        <p:nvSpPr>
          <p:cNvPr id="3" name="Content Placeholder 2">
            <a:extLst>
              <a:ext uri="{FF2B5EF4-FFF2-40B4-BE49-F238E27FC236}">
                <a16:creationId xmlns:a16="http://schemas.microsoft.com/office/drawing/2014/main" id="{F228F57E-EE19-6993-7193-63268C3EE215}"/>
              </a:ext>
            </a:extLst>
          </p:cNvPr>
          <p:cNvSpPr>
            <a:spLocks noGrp="1"/>
          </p:cNvSpPr>
          <p:nvPr>
            <p:ph idx="1"/>
          </p:nvPr>
        </p:nvSpPr>
        <p:spPr>
          <a:xfrm>
            <a:off x="838200" y="1435885"/>
            <a:ext cx="8515662" cy="4667250"/>
          </a:xfrm>
        </p:spPr>
        <p:txBody>
          <a:bodyPr/>
          <a:lstStyle/>
          <a:p>
            <a:r>
              <a:rPr lang="en-US" dirty="0"/>
              <a:t>In multi-turn chat, retrieval tasks, </a:t>
            </a:r>
            <a:r>
              <a:rPr lang="en-US" dirty="0" err="1"/>
              <a:t>etc</a:t>
            </a:r>
            <a:endParaRPr lang="en-US" dirty="0"/>
          </a:p>
          <a:p>
            <a:pPr lvl="1"/>
            <a:r>
              <a:rPr lang="en-US" dirty="0"/>
              <a:t>The interpreter tracks the request id (rid) and caches the history before it ends.</a:t>
            </a:r>
          </a:p>
          <a:p>
            <a:pPr lvl="1"/>
            <a:r>
              <a:rPr lang="en-US" dirty="0"/>
              <a:t>Only needs to match the rid.</a:t>
            </a:r>
          </a:p>
          <a:p>
            <a:pPr lvl="1"/>
            <a:r>
              <a:rPr lang="en-US" dirty="0"/>
              <a:t>“pin” is a primitive of fixing a prefix to be cached.</a:t>
            </a:r>
          </a:p>
          <a:p>
            <a:pPr lvl="1"/>
            <a:r>
              <a:rPr lang="en-US" dirty="0"/>
              <a:t>“fork/join” primitives</a:t>
            </a:r>
          </a:p>
        </p:txBody>
      </p:sp>
      <p:sp>
        <p:nvSpPr>
          <p:cNvPr id="4" name="TextBox 3">
            <a:extLst>
              <a:ext uri="{FF2B5EF4-FFF2-40B4-BE49-F238E27FC236}">
                <a16:creationId xmlns:a16="http://schemas.microsoft.com/office/drawing/2014/main" id="{2F48A020-BC3E-DD69-AB59-453F0AAC7BE9}"/>
              </a:ext>
            </a:extLst>
          </p:cNvPr>
          <p:cNvSpPr txBox="1"/>
          <p:nvPr/>
        </p:nvSpPr>
        <p:spPr>
          <a:xfrm>
            <a:off x="-1" y="0"/>
            <a:ext cx="1813811" cy="523220"/>
          </a:xfrm>
          <a:prstGeom prst="rect">
            <a:avLst/>
          </a:prstGeom>
          <a:solidFill>
            <a:schemeClr val="accent6">
              <a:lumMod val="20000"/>
              <a:lumOff val="80000"/>
            </a:schemeClr>
          </a:solidFill>
        </p:spPr>
        <p:txBody>
          <a:bodyPr wrap="square" rtlCol="0">
            <a:spAutoFit/>
          </a:bodyPr>
          <a:lstStyle/>
          <a:p>
            <a:r>
              <a:rPr lang="en-US" sz="2800" dirty="0"/>
              <a:t>Early Stage</a:t>
            </a:r>
          </a:p>
        </p:txBody>
      </p:sp>
      <p:sp>
        <p:nvSpPr>
          <p:cNvPr id="6" name="TextBox 5">
            <a:extLst>
              <a:ext uri="{FF2B5EF4-FFF2-40B4-BE49-F238E27FC236}">
                <a16:creationId xmlns:a16="http://schemas.microsoft.com/office/drawing/2014/main" id="{81F6AE34-8902-A768-9F0C-AE29D5FDFF00}"/>
              </a:ext>
            </a:extLst>
          </p:cNvPr>
          <p:cNvSpPr txBox="1"/>
          <p:nvPr/>
        </p:nvSpPr>
        <p:spPr>
          <a:xfrm>
            <a:off x="9079666" y="1750678"/>
            <a:ext cx="1518379" cy="523220"/>
          </a:xfrm>
          <a:prstGeom prst="rect">
            <a:avLst/>
          </a:prstGeom>
          <a:solidFill>
            <a:schemeClr val="accent5">
              <a:lumMod val="20000"/>
              <a:lumOff val="80000"/>
            </a:schemeClr>
          </a:solidFill>
        </p:spPr>
        <p:txBody>
          <a:bodyPr wrap="square" rtlCol="0">
            <a:spAutoFit/>
          </a:bodyPr>
          <a:lstStyle/>
          <a:p>
            <a:r>
              <a:rPr lang="en-US" sz="2800" dirty="0"/>
              <a:t>Frontend</a:t>
            </a:r>
          </a:p>
        </p:txBody>
      </p:sp>
      <p:sp>
        <p:nvSpPr>
          <p:cNvPr id="7" name="TextBox 6">
            <a:extLst>
              <a:ext uri="{FF2B5EF4-FFF2-40B4-BE49-F238E27FC236}">
                <a16:creationId xmlns:a16="http://schemas.microsoft.com/office/drawing/2014/main" id="{F8D46CA4-BA4A-EF95-02C4-67E14F4A0324}"/>
              </a:ext>
            </a:extLst>
          </p:cNvPr>
          <p:cNvSpPr txBox="1"/>
          <p:nvPr/>
        </p:nvSpPr>
        <p:spPr>
          <a:xfrm>
            <a:off x="9079666" y="3334092"/>
            <a:ext cx="1518379" cy="523220"/>
          </a:xfrm>
          <a:prstGeom prst="rect">
            <a:avLst/>
          </a:prstGeom>
          <a:solidFill>
            <a:schemeClr val="accent5">
              <a:lumMod val="20000"/>
              <a:lumOff val="80000"/>
            </a:schemeClr>
          </a:solidFill>
        </p:spPr>
        <p:txBody>
          <a:bodyPr wrap="square" rtlCol="0">
            <a:spAutoFit/>
          </a:bodyPr>
          <a:lstStyle/>
          <a:p>
            <a:r>
              <a:rPr lang="en-US" sz="2800" dirty="0"/>
              <a:t>Backend</a:t>
            </a:r>
          </a:p>
        </p:txBody>
      </p:sp>
      <p:sp>
        <p:nvSpPr>
          <p:cNvPr id="8" name="Down Arrow 7">
            <a:extLst>
              <a:ext uri="{FF2B5EF4-FFF2-40B4-BE49-F238E27FC236}">
                <a16:creationId xmlns:a16="http://schemas.microsoft.com/office/drawing/2014/main" id="{E5FA00CD-6893-EC9E-6EDD-33A4B7192511}"/>
              </a:ext>
            </a:extLst>
          </p:cNvPr>
          <p:cNvSpPr/>
          <p:nvPr/>
        </p:nvSpPr>
        <p:spPr>
          <a:xfrm>
            <a:off x="9666468" y="2541667"/>
            <a:ext cx="344774" cy="52465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5C906650-93EA-8E49-5255-30285FFC23B2}"/>
              </a:ext>
            </a:extLst>
          </p:cNvPr>
          <p:cNvSpPr/>
          <p:nvPr/>
        </p:nvSpPr>
        <p:spPr>
          <a:xfrm>
            <a:off x="979358" y="4612651"/>
            <a:ext cx="1858780" cy="38974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prefix</a:t>
            </a:r>
          </a:p>
        </p:txBody>
      </p:sp>
      <p:sp>
        <p:nvSpPr>
          <p:cNvPr id="9" name="Rectangle 8">
            <a:extLst>
              <a:ext uri="{FF2B5EF4-FFF2-40B4-BE49-F238E27FC236}">
                <a16:creationId xmlns:a16="http://schemas.microsoft.com/office/drawing/2014/main" id="{02C07132-7DDD-B45C-D7B2-B1B5500C2435}"/>
              </a:ext>
            </a:extLst>
          </p:cNvPr>
          <p:cNvSpPr/>
          <p:nvPr/>
        </p:nvSpPr>
        <p:spPr>
          <a:xfrm>
            <a:off x="4454577" y="4004875"/>
            <a:ext cx="1858780" cy="38974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Fork 1</a:t>
            </a:r>
          </a:p>
        </p:txBody>
      </p:sp>
      <p:sp>
        <p:nvSpPr>
          <p:cNvPr id="10" name="Rectangle 9">
            <a:extLst>
              <a:ext uri="{FF2B5EF4-FFF2-40B4-BE49-F238E27FC236}">
                <a16:creationId xmlns:a16="http://schemas.microsoft.com/office/drawing/2014/main" id="{9593F116-52FE-C747-F889-5B73786C4ED2}"/>
              </a:ext>
            </a:extLst>
          </p:cNvPr>
          <p:cNvSpPr/>
          <p:nvPr/>
        </p:nvSpPr>
        <p:spPr>
          <a:xfrm>
            <a:off x="4464570" y="4612651"/>
            <a:ext cx="1858780" cy="38974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Fork 2</a:t>
            </a:r>
          </a:p>
        </p:txBody>
      </p:sp>
      <p:sp>
        <p:nvSpPr>
          <p:cNvPr id="11" name="Rectangle 10">
            <a:extLst>
              <a:ext uri="{FF2B5EF4-FFF2-40B4-BE49-F238E27FC236}">
                <a16:creationId xmlns:a16="http://schemas.microsoft.com/office/drawing/2014/main" id="{5A6495B7-6BD2-9443-3ABC-05357B02ECA6}"/>
              </a:ext>
            </a:extLst>
          </p:cNvPr>
          <p:cNvSpPr/>
          <p:nvPr/>
        </p:nvSpPr>
        <p:spPr>
          <a:xfrm>
            <a:off x="4454577" y="5220427"/>
            <a:ext cx="1858780" cy="38974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Fork 3</a:t>
            </a:r>
          </a:p>
        </p:txBody>
      </p:sp>
      <p:cxnSp>
        <p:nvCxnSpPr>
          <p:cNvPr id="13" name="Straight Arrow Connector 12">
            <a:extLst>
              <a:ext uri="{FF2B5EF4-FFF2-40B4-BE49-F238E27FC236}">
                <a16:creationId xmlns:a16="http://schemas.microsoft.com/office/drawing/2014/main" id="{076DBAF6-59F0-DBD7-B17E-7AED9BA49D58}"/>
              </a:ext>
            </a:extLst>
          </p:cNvPr>
          <p:cNvCxnSpPr>
            <a:stCxn id="5" idx="3"/>
            <a:endCxn id="9" idx="1"/>
          </p:cNvCxnSpPr>
          <p:nvPr/>
        </p:nvCxnSpPr>
        <p:spPr>
          <a:xfrm flipV="1">
            <a:off x="2838138" y="4199747"/>
            <a:ext cx="1616439" cy="60777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A227B77-A089-9B02-3D92-7DBB94CDD87C}"/>
              </a:ext>
            </a:extLst>
          </p:cNvPr>
          <p:cNvCxnSpPr>
            <a:stCxn id="5" idx="3"/>
            <a:endCxn id="10" idx="1"/>
          </p:cNvCxnSpPr>
          <p:nvPr/>
        </p:nvCxnSpPr>
        <p:spPr>
          <a:xfrm>
            <a:off x="2838138" y="4807523"/>
            <a:ext cx="1626432"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8F97550-A6CB-8588-9B25-59FD37624CC6}"/>
              </a:ext>
            </a:extLst>
          </p:cNvPr>
          <p:cNvCxnSpPr>
            <a:stCxn id="5" idx="3"/>
            <a:endCxn id="11" idx="1"/>
          </p:cNvCxnSpPr>
          <p:nvPr/>
        </p:nvCxnSpPr>
        <p:spPr>
          <a:xfrm>
            <a:off x="2838138" y="4807523"/>
            <a:ext cx="1616439" cy="60777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8" name="Right Brace 17">
            <a:extLst>
              <a:ext uri="{FF2B5EF4-FFF2-40B4-BE49-F238E27FC236}">
                <a16:creationId xmlns:a16="http://schemas.microsoft.com/office/drawing/2014/main" id="{A11A4CD4-FD37-A761-3673-2F5A5AEDA70B}"/>
              </a:ext>
            </a:extLst>
          </p:cNvPr>
          <p:cNvSpPr/>
          <p:nvPr/>
        </p:nvSpPr>
        <p:spPr>
          <a:xfrm>
            <a:off x="6685613" y="4199747"/>
            <a:ext cx="194872" cy="1215552"/>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A22C25D4-1B00-FDC2-AB26-0590500333E7}"/>
              </a:ext>
            </a:extLst>
          </p:cNvPr>
          <p:cNvSpPr txBox="1"/>
          <p:nvPr/>
        </p:nvSpPr>
        <p:spPr>
          <a:xfrm>
            <a:off x="7064743" y="4590593"/>
            <a:ext cx="749508" cy="369332"/>
          </a:xfrm>
          <a:prstGeom prst="rect">
            <a:avLst/>
          </a:prstGeom>
          <a:noFill/>
        </p:spPr>
        <p:txBody>
          <a:bodyPr wrap="square" rtlCol="0">
            <a:spAutoFit/>
          </a:bodyPr>
          <a:lstStyle/>
          <a:p>
            <a:r>
              <a:rPr lang="en-US" dirty="0"/>
              <a:t>join</a:t>
            </a:r>
          </a:p>
        </p:txBody>
      </p:sp>
      <p:sp>
        <p:nvSpPr>
          <p:cNvPr id="20" name="Rectangle 19">
            <a:extLst>
              <a:ext uri="{FF2B5EF4-FFF2-40B4-BE49-F238E27FC236}">
                <a16:creationId xmlns:a16="http://schemas.microsoft.com/office/drawing/2014/main" id="{75731A14-6076-6BA7-9BDE-897D4A2FFB6B}"/>
              </a:ext>
            </a:extLst>
          </p:cNvPr>
          <p:cNvSpPr/>
          <p:nvPr/>
        </p:nvSpPr>
        <p:spPr>
          <a:xfrm>
            <a:off x="7884826" y="4612651"/>
            <a:ext cx="3700072" cy="38974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Prefix</a:t>
            </a:r>
            <a:r>
              <a:rPr lang="zh-CN" altLang="en-US" dirty="0"/>
              <a:t> </a:t>
            </a:r>
            <a:r>
              <a:rPr lang="en-US" altLang="zh-CN" dirty="0"/>
              <a:t>+</a:t>
            </a:r>
            <a:r>
              <a:rPr lang="zh-CN" altLang="en-US" dirty="0"/>
              <a:t> </a:t>
            </a:r>
            <a:r>
              <a:rPr lang="en-US" altLang="zh-CN" dirty="0"/>
              <a:t>Fork</a:t>
            </a:r>
            <a:r>
              <a:rPr lang="zh-CN" altLang="en-US" dirty="0"/>
              <a:t> </a:t>
            </a:r>
            <a:r>
              <a:rPr lang="en-US" altLang="zh-CN" dirty="0"/>
              <a:t>1 + Fork 2 + Fork 3</a:t>
            </a:r>
            <a:endParaRPr lang="en-US" dirty="0"/>
          </a:p>
        </p:txBody>
      </p:sp>
      <p:sp>
        <p:nvSpPr>
          <p:cNvPr id="21" name="Slide Number Placeholder 20">
            <a:extLst>
              <a:ext uri="{FF2B5EF4-FFF2-40B4-BE49-F238E27FC236}">
                <a16:creationId xmlns:a16="http://schemas.microsoft.com/office/drawing/2014/main" id="{E3A347FC-702E-0305-9542-C7F98537372E}"/>
              </a:ext>
            </a:extLst>
          </p:cNvPr>
          <p:cNvSpPr>
            <a:spLocks noGrp="1"/>
          </p:cNvSpPr>
          <p:nvPr>
            <p:ph type="sldNum" sz="quarter" idx="12"/>
          </p:nvPr>
        </p:nvSpPr>
        <p:spPr/>
        <p:txBody>
          <a:bodyPr/>
          <a:lstStyle/>
          <a:p>
            <a:fld id="{CB7730FE-DA7C-794D-AFF2-443A6050F390}" type="slidenum">
              <a:rPr lang="en-US" smtClean="0"/>
              <a:t>11</a:t>
            </a:fld>
            <a:endParaRPr lang="en-US"/>
          </a:p>
        </p:txBody>
      </p:sp>
      <p:sp>
        <p:nvSpPr>
          <p:cNvPr id="22" name="TextBox 21">
            <a:extLst>
              <a:ext uri="{FF2B5EF4-FFF2-40B4-BE49-F238E27FC236}">
                <a16:creationId xmlns:a16="http://schemas.microsoft.com/office/drawing/2014/main" id="{8BE1BACB-CF5E-E29C-ECF1-DE6DACE95DFD}"/>
              </a:ext>
            </a:extLst>
          </p:cNvPr>
          <p:cNvSpPr txBox="1"/>
          <p:nvPr/>
        </p:nvSpPr>
        <p:spPr>
          <a:xfrm>
            <a:off x="2653256" y="5876144"/>
            <a:ext cx="6771181" cy="523220"/>
          </a:xfrm>
          <a:prstGeom prst="rect">
            <a:avLst/>
          </a:prstGeom>
          <a:noFill/>
        </p:spPr>
        <p:txBody>
          <a:bodyPr wrap="square" rtlCol="0">
            <a:spAutoFit/>
          </a:bodyPr>
          <a:lstStyle/>
          <a:p>
            <a:r>
              <a:rPr lang="en-US" sz="2800" dirty="0">
                <a:solidFill>
                  <a:schemeClr val="accent2"/>
                </a:solidFill>
              </a:rPr>
              <a:t>Cannot reuse shared prefix across requests!</a:t>
            </a:r>
          </a:p>
        </p:txBody>
      </p:sp>
    </p:spTree>
    <p:extLst>
      <p:ext uri="{BB962C8B-B14F-4D97-AF65-F5344CB8AC3E}">
        <p14:creationId xmlns:p14="http://schemas.microsoft.com/office/powerpoint/2010/main" val="4029350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B3EEF5-AF23-66F6-3931-0C96F68F011A}"/>
              </a:ext>
            </a:extLst>
          </p:cNvPr>
          <p:cNvSpPr txBox="1"/>
          <p:nvPr/>
        </p:nvSpPr>
        <p:spPr>
          <a:xfrm>
            <a:off x="2240374" y="1049311"/>
            <a:ext cx="8850500" cy="646331"/>
          </a:xfrm>
          <a:prstGeom prst="rect">
            <a:avLst/>
          </a:prstGeom>
          <a:noFill/>
        </p:spPr>
        <p:txBody>
          <a:bodyPr wrap="none" rtlCol="0">
            <a:spAutoFit/>
          </a:bodyPr>
          <a:lstStyle/>
          <a:p>
            <a:r>
              <a:rPr lang="en-US" sz="3600" dirty="0"/>
              <a:t>Early Stage: the “programming LLM” paradigm</a:t>
            </a:r>
          </a:p>
        </p:txBody>
      </p:sp>
      <p:sp>
        <p:nvSpPr>
          <p:cNvPr id="3" name="TextBox 2">
            <a:extLst>
              <a:ext uri="{FF2B5EF4-FFF2-40B4-BE49-F238E27FC236}">
                <a16:creationId xmlns:a16="http://schemas.microsoft.com/office/drawing/2014/main" id="{E3A81B7C-18D7-C682-C306-8767883061B7}"/>
              </a:ext>
            </a:extLst>
          </p:cNvPr>
          <p:cNvSpPr txBox="1"/>
          <p:nvPr/>
        </p:nvSpPr>
        <p:spPr>
          <a:xfrm>
            <a:off x="1718820" y="2807148"/>
            <a:ext cx="9893606" cy="646331"/>
          </a:xfrm>
          <a:prstGeom prst="rect">
            <a:avLst/>
          </a:prstGeom>
          <a:noFill/>
        </p:spPr>
        <p:txBody>
          <a:bodyPr wrap="square" rtlCol="0">
            <a:spAutoFit/>
          </a:bodyPr>
          <a:lstStyle/>
          <a:p>
            <a:r>
              <a:rPr lang="en-US" sz="3600" dirty="0"/>
              <a:t>Middle Stage: innovative features and optimizations</a:t>
            </a:r>
          </a:p>
        </p:txBody>
      </p:sp>
      <p:sp>
        <p:nvSpPr>
          <p:cNvPr id="4" name="TextBox 3">
            <a:extLst>
              <a:ext uri="{FF2B5EF4-FFF2-40B4-BE49-F238E27FC236}">
                <a16:creationId xmlns:a16="http://schemas.microsoft.com/office/drawing/2014/main" id="{A7B0CB25-0AC2-BF0D-7C70-0CECE6927A03}"/>
              </a:ext>
            </a:extLst>
          </p:cNvPr>
          <p:cNvSpPr txBox="1"/>
          <p:nvPr/>
        </p:nvSpPr>
        <p:spPr>
          <a:xfrm>
            <a:off x="1888514" y="4564985"/>
            <a:ext cx="9554219" cy="646331"/>
          </a:xfrm>
          <a:prstGeom prst="rect">
            <a:avLst/>
          </a:prstGeom>
          <a:noFill/>
        </p:spPr>
        <p:txBody>
          <a:bodyPr wrap="none" rtlCol="0">
            <a:spAutoFit/>
          </a:bodyPr>
          <a:lstStyle/>
          <a:p>
            <a:r>
              <a:rPr lang="en-US" sz="3600" dirty="0"/>
              <a:t>Production Stage: research and industry use-cases</a:t>
            </a:r>
          </a:p>
        </p:txBody>
      </p:sp>
      <p:cxnSp>
        <p:nvCxnSpPr>
          <p:cNvPr id="6" name="Straight Arrow Connector 5">
            <a:extLst>
              <a:ext uri="{FF2B5EF4-FFF2-40B4-BE49-F238E27FC236}">
                <a16:creationId xmlns:a16="http://schemas.microsoft.com/office/drawing/2014/main" id="{C523C5E7-F774-200F-5EC4-1488B2F17B8A}"/>
              </a:ext>
            </a:extLst>
          </p:cNvPr>
          <p:cNvCxnSpPr>
            <a:cxnSpLocks/>
          </p:cNvCxnSpPr>
          <p:nvPr/>
        </p:nvCxnSpPr>
        <p:spPr>
          <a:xfrm>
            <a:off x="1424061" y="869430"/>
            <a:ext cx="0" cy="4946754"/>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D5066F2-6292-D93F-41A5-8E380C24E7F0}"/>
              </a:ext>
            </a:extLst>
          </p:cNvPr>
          <p:cNvSpPr txBox="1"/>
          <p:nvPr/>
        </p:nvSpPr>
        <p:spPr>
          <a:xfrm>
            <a:off x="423149" y="992940"/>
            <a:ext cx="989346" cy="923330"/>
          </a:xfrm>
          <a:prstGeom prst="rect">
            <a:avLst/>
          </a:prstGeom>
          <a:noFill/>
        </p:spPr>
        <p:txBody>
          <a:bodyPr wrap="square" rtlCol="0">
            <a:spAutoFit/>
          </a:bodyPr>
          <a:lstStyle/>
          <a:p>
            <a:r>
              <a:rPr lang="en-US" dirty="0"/>
              <a:t>Aug - Dec. </a:t>
            </a:r>
          </a:p>
          <a:p>
            <a:r>
              <a:rPr lang="en-US" dirty="0"/>
              <a:t>2023</a:t>
            </a:r>
          </a:p>
        </p:txBody>
      </p:sp>
      <p:sp>
        <p:nvSpPr>
          <p:cNvPr id="10" name="TextBox 9">
            <a:extLst>
              <a:ext uri="{FF2B5EF4-FFF2-40B4-BE49-F238E27FC236}">
                <a16:creationId xmlns:a16="http://schemas.microsoft.com/office/drawing/2014/main" id="{50EA5259-2DF5-61FA-9B3B-0E678622948E}"/>
              </a:ext>
            </a:extLst>
          </p:cNvPr>
          <p:cNvSpPr txBox="1"/>
          <p:nvPr/>
        </p:nvSpPr>
        <p:spPr>
          <a:xfrm>
            <a:off x="423149" y="2705807"/>
            <a:ext cx="989346" cy="923330"/>
          </a:xfrm>
          <a:prstGeom prst="rect">
            <a:avLst/>
          </a:prstGeom>
          <a:noFill/>
        </p:spPr>
        <p:txBody>
          <a:bodyPr wrap="square" rtlCol="0">
            <a:spAutoFit/>
          </a:bodyPr>
          <a:lstStyle/>
          <a:p>
            <a:r>
              <a:rPr lang="en-US" dirty="0"/>
              <a:t>Jan. - now</a:t>
            </a:r>
          </a:p>
          <a:p>
            <a:r>
              <a:rPr lang="en-US" dirty="0"/>
              <a:t>2024</a:t>
            </a:r>
          </a:p>
        </p:txBody>
      </p:sp>
      <p:sp>
        <p:nvSpPr>
          <p:cNvPr id="11" name="TextBox 10">
            <a:extLst>
              <a:ext uri="{FF2B5EF4-FFF2-40B4-BE49-F238E27FC236}">
                <a16:creationId xmlns:a16="http://schemas.microsoft.com/office/drawing/2014/main" id="{10710159-9C12-EC81-9AA0-74ADC9A18F1A}"/>
              </a:ext>
            </a:extLst>
          </p:cNvPr>
          <p:cNvSpPr txBox="1"/>
          <p:nvPr/>
        </p:nvSpPr>
        <p:spPr>
          <a:xfrm>
            <a:off x="423149" y="4607324"/>
            <a:ext cx="989346" cy="646331"/>
          </a:xfrm>
          <a:prstGeom prst="rect">
            <a:avLst/>
          </a:prstGeom>
          <a:noFill/>
        </p:spPr>
        <p:txBody>
          <a:bodyPr wrap="square" rtlCol="0">
            <a:spAutoFit/>
          </a:bodyPr>
          <a:lstStyle/>
          <a:p>
            <a:r>
              <a:rPr lang="en-US" dirty="0"/>
              <a:t>now -</a:t>
            </a:r>
          </a:p>
          <a:p>
            <a:r>
              <a:rPr lang="en-US" dirty="0"/>
              <a:t>2024</a:t>
            </a:r>
          </a:p>
        </p:txBody>
      </p:sp>
      <p:sp>
        <p:nvSpPr>
          <p:cNvPr id="12" name="Slide Number Placeholder 11">
            <a:extLst>
              <a:ext uri="{FF2B5EF4-FFF2-40B4-BE49-F238E27FC236}">
                <a16:creationId xmlns:a16="http://schemas.microsoft.com/office/drawing/2014/main" id="{5B649E05-EB15-6548-5505-8E042228796B}"/>
              </a:ext>
            </a:extLst>
          </p:cNvPr>
          <p:cNvSpPr>
            <a:spLocks noGrp="1"/>
          </p:cNvSpPr>
          <p:nvPr>
            <p:ph type="sldNum" sz="quarter" idx="12"/>
          </p:nvPr>
        </p:nvSpPr>
        <p:spPr/>
        <p:txBody>
          <a:bodyPr/>
          <a:lstStyle/>
          <a:p>
            <a:fld id="{CB7730FE-DA7C-794D-AFF2-443A6050F390}" type="slidenum">
              <a:rPr lang="en-US" smtClean="0"/>
              <a:t>12</a:t>
            </a:fld>
            <a:endParaRPr lang="en-US"/>
          </a:p>
        </p:txBody>
      </p:sp>
      <p:sp>
        <p:nvSpPr>
          <p:cNvPr id="5" name="Rectangle 4">
            <a:extLst>
              <a:ext uri="{FF2B5EF4-FFF2-40B4-BE49-F238E27FC236}">
                <a16:creationId xmlns:a16="http://schemas.microsoft.com/office/drawing/2014/main" id="{4C2974FE-6756-BF76-99EC-14CB23F1AAC8}"/>
              </a:ext>
            </a:extLst>
          </p:cNvPr>
          <p:cNvSpPr/>
          <p:nvPr/>
        </p:nvSpPr>
        <p:spPr>
          <a:xfrm>
            <a:off x="1598900" y="2762178"/>
            <a:ext cx="10013526" cy="792009"/>
          </a:xfrm>
          <a:prstGeom prst="rect">
            <a:avLst/>
          </a:prstGeom>
          <a:noFill/>
          <a:ln w="254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7BA9910-4A7C-FA07-1E9B-FF77E551557A}"/>
              </a:ext>
            </a:extLst>
          </p:cNvPr>
          <p:cNvSpPr txBox="1"/>
          <p:nvPr/>
        </p:nvSpPr>
        <p:spPr>
          <a:xfrm>
            <a:off x="2368445" y="3629137"/>
            <a:ext cx="6505729" cy="461665"/>
          </a:xfrm>
          <a:prstGeom prst="rect">
            <a:avLst/>
          </a:prstGeom>
          <a:solidFill>
            <a:schemeClr val="accent2">
              <a:lumMod val="20000"/>
              <a:lumOff val="80000"/>
            </a:schemeClr>
          </a:solidFill>
        </p:spPr>
        <p:txBody>
          <a:bodyPr wrap="square" rtlCol="0">
            <a:spAutoFit/>
          </a:bodyPr>
          <a:lstStyle/>
          <a:p>
            <a:r>
              <a:rPr lang="en-US" sz="2400" dirty="0"/>
              <a:t>Focused efforts on backend/runtime performance</a:t>
            </a:r>
          </a:p>
        </p:txBody>
      </p:sp>
    </p:spTree>
    <p:extLst>
      <p:ext uri="{BB962C8B-B14F-4D97-AF65-F5344CB8AC3E}">
        <p14:creationId xmlns:p14="http://schemas.microsoft.com/office/powerpoint/2010/main" val="3191440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F9622-E88F-0AC9-F4BB-9ED1402115A1}"/>
              </a:ext>
            </a:extLst>
          </p:cNvPr>
          <p:cNvSpPr>
            <a:spLocks noGrp="1"/>
          </p:cNvSpPr>
          <p:nvPr>
            <p:ph type="title"/>
          </p:nvPr>
        </p:nvSpPr>
        <p:spPr/>
        <p:txBody>
          <a:bodyPr/>
          <a:lstStyle/>
          <a:p>
            <a:r>
              <a:rPr lang="en-US" dirty="0"/>
              <a:t>Runtime (SRT) with </a:t>
            </a:r>
            <a:r>
              <a:rPr lang="en-US" dirty="0" err="1"/>
              <a:t>RadixAttention</a:t>
            </a:r>
            <a:endParaRPr lang="en-US" dirty="0"/>
          </a:p>
        </p:txBody>
      </p:sp>
      <p:sp>
        <p:nvSpPr>
          <p:cNvPr id="3" name="Content Placeholder 2">
            <a:extLst>
              <a:ext uri="{FF2B5EF4-FFF2-40B4-BE49-F238E27FC236}">
                <a16:creationId xmlns:a16="http://schemas.microsoft.com/office/drawing/2014/main" id="{31DD9CBC-E6E4-C9B3-52BE-FCD662905005}"/>
              </a:ext>
            </a:extLst>
          </p:cNvPr>
          <p:cNvSpPr>
            <a:spLocks noGrp="1"/>
          </p:cNvSpPr>
          <p:nvPr>
            <p:ph idx="1"/>
          </p:nvPr>
        </p:nvSpPr>
        <p:spPr>
          <a:xfrm>
            <a:off x="36174" y="1825625"/>
            <a:ext cx="12155826" cy="4351338"/>
          </a:xfrm>
        </p:spPr>
        <p:txBody>
          <a:bodyPr/>
          <a:lstStyle/>
          <a:p>
            <a:pPr marL="0" indent="0">
              <a:buNone/>
            </a:pPr>
            <a:r>
              <a:rPr lang="en-US" sz="2400" b="1" dirty="0"/>
              <a:t>Existing Systems</a:t>
            </a:r>
            <a:r>
              <a:rPr lang="en-US" sz="2400" dirty="0"/>
              <a:t>: Discard KV cache after a request finishes.</a:t>
            </a:r>
          </a:p>
          <a:p>
            <a:pPr marL="0" indent="0">
              <a:buNone/>
            </a:pPr>
            <a:r>
              <a:rPr lang="en-US" sz="2400" b="1" dirty="0"/>
              <a:t>Ours</a:t>
            </a:r>
            <a:r>
              <a:rPr lang="en-US" sz="2400" dirty="0"/>
              <a:t>: Maintain an LRU cache of the KV cache of all requests in a radix tree (compact prefix tree).</a:t>
            </a:r>
          </a:p>
        </p:txBody>
      </p:sp>
      <p:pic>
        <p:nvPicPr>
          <p:cNvPr id="352" name="Picture 351">
            <a:extLst>
              <a:ext uri="{FF2B5EF4-FFF2-40B4-BE49-F238E27FC236}">
                <a16:creationId xmlns:a16="http://schemas.microsoft.com/office/drawing/2014/main" id="{58901F61-CA09-69BF-6836-377D546AE924}"/>
              </a:ext>
            </a:extLst>
          </p:cNvPr>
          <p:cNvPicPr>
            <a:picLocks noChangeAspect="1"/>
          </p:cNvPicPr>
          <p:nvPr/>
        </p:nvPicPr>
        <p:blipFill rotWithShape="1">
          <a:blip r:embed="rId3"/>
          <a:srcRect l="45575" r="26977" b="68725"/>
          <a:stretch/>
        </p:blipFill>
        <p:spPr>
          <a:xfrm>
            <a:off x="5620546" y="3287896"/>
            <a:ext cx="3173188" cy="2889067"/>
          </a:xfrm>
          <a:prstGeom prst="rect">
            <a:avLst/>
          </a:prstGeom>
        </p:spPr>
      </p:pic>
      <p:pic>
        <p:nvPicPr>
          <p:cNvPr id="354" name="Picture 353">
            <a:extLst>
              <a:ext uri="{FF2B5EF4-FFF2-40B4-BE49-F238E27FC236}">
                <a16:creationId xmlns:a16="http://schemas.microsoft.com/office/drawing/2014/main" id="{6241DE4B-170C-390B-2486-3451410227D2}"/>
              </a:ext>
            </a:extLst>
          </p:cNvPr>
          <p:cNvPicPr>
            <a:picLocks noChangeAspect="1"/>
          </p:cNvPicPr>
          <p:nvPr/>
        </p:nvPicPr>
        <p:blipFill rotWithShape="1">
          <a:blip r:embed="rId3"/>
          <a:srcRect r="96351" b="68725"/>
          <a:stretch/>
        </p:blipFill>
        <p:spPr>
          <a:xfrm>
            <a:off x="0" y="3287896"/>
            <a:ext cx="421822" cy="2889067"/>
          </a:xfrm>
          <a:prstGeom prst="rect">
            <a:avLst/>
          </a:prstGeom>
        </p:spPr>
      </p:pic>
      <p:pic>
        <p:nvPicPr>
          <p:cNvPr id="355" name="Picture 354">
            <a:extLst>
              <a:ext uri="{FF2B5EF4-FFF2-40B4-BE49-F238E27FC236}">
                <a16:creationId xmlns:a16="http://schemas.microsoft.com/office/drawing/2014/main" id="{B9F58600-3B21-F709-4B89-6CBD5E1458E7}"/>
              </a:ext>
            </a:extLst>
          </p:cNvPr>
          <p:cNvPicPr>
            <a:picLocks noChangeAspect="1"/>
          </p:cNvPicPr>
          <p:nvPr/>
        </p:nvPicPr>
        <p:blipFill rotWithShape="1">
          <a:blip r:embed="rId3"/>
          <a:srcRect l="4140" r="76509" b="68725"/>
          <a:stretch/>
        </p:blipFill>
        <p:spPr>
          <a:xfrm>
            <a:off x="786653" y="3287896"/>
            <a:ext cx="2237015" cy="2889067"/>
          </a:xfrm>
          <a:prstGeom prst="rect">
            <a:avLst/>
          </a:prstGeom>
        </p:spPr>
      </p:pic>
      <p:pic>
        <p:nvPicPr>
          <p:cNvPr id="356" name="Picture 355">
            <a:extLst>
              <a:ext uri="{FF2B5EF4-FFF2-40B4-BE49-F238E27FC236}">
                <a16:creationId xmlns:a16="http://schemas.microsoft.com/office/drawing/2014/main" id="{310F97C3-BAAE-183C-0FD8-23F647A5BEEC}"/>
              </a:ext>
            </a:extLst>
          </p:cNvPr>
          <p:cNvPicPr>
            <a:picLocks noChangeAspect="1"/>
          </p:cNvPicPr>
          <p:nvPr/>
        </p:nvPicPr>
        <p:blipFill rotWithShape="1">
          <a:blip r:embed="rId3"/>
          <a:srcRect l="23858" r="56792" b="68725"/>
          <a:stretch/>
        </p:blipFill>
        <p:spPr>
          <a:xfrm>
            <a:off x="3050873" y="3287896"/>
            <a:ext cx="2237015" cy="2889067"/>
          </a:xfrm>
          <a:prstGeom prst="rect">
            <a:avLst/>
          </a:prstGeom>
        </p:spPr>
      </p:pic>
      <p:pic>
        <p:nvPicPr>
          <p:cNvPr id="357" name="Picture 356">
            <a:extLst>
              <a:ext uri="{FF2B5EF4-FFF2-40B4-BE49-F238E27FC236}">
                <a16:creationId xmlns:a16="http://schemas.microsoft.com/office/drawing/2014/main" id="{79EA66AE-ACCC-A7EF-43AC-F2516C1D6C0C}"/>
              </a:ext>
            </a:extLst>
          </p:cNvPr>
          <p:cNvPicPr>
            <a:picLocks noChangeAspect="1"/>
          </p:cNvPicPr>
          <p:nvPr/>
        </p:nvPicPr>
        <p:blipFill rotWithShape="1">
          <a:blip r:embed="rId3"/>
          <a:srcRect l="72552" b="68725"/>
          <a:stretch/>
        </p:blipFill>
        <p:spPr>
          <a:xfrm>
            <a:off x="9018812" y="3271568"/>
            <a:ext cx="3173188" cy="2889067"/>
          </a:xfrm>
          <a:prstGeom prst="rect">
            <a:avLst/>
          </a:prstGeom>
        </p:spPr>
      </p:pic>
      <p:sp>
        <p:nvSpPr>
          <p:cNvPr id="5" name="Slide Number Placeholder 4">
            <a:extLst>
              <a:ext uri="{FF2B5EF4-FFF2-40B4-BE49-F238E27FC236}">
                <a16:creationId xmlns:a16="http://schemas.microsoft.com/office/drawing/2014/main" id="{0DBB1E6F-A1DF-301C-1861-67857539AC91}"/>
              </a:ext>
            </a:extLst>
          </p:cNvPr>
          <p:cNvSpPr>
            <a:spLocks noGrp="1"/>
          </p:cNvSpPr>
          <p:nvPr>
            <p:ph type="sldNum" sz="quarter" idx="12"/>
          </p:nvPr>
        </p:nvSpPr>
        <p:spPr/>
        <p:txBody>
          <a:bodyPr/>
          <a:lstStyle/>
          <a:p>
            <a:fld id="{CB7730FE-DA7C-794D-AFF2-443A6050F390}" type="slidenum">
              <a:rPr lang="en-US" smtClean="0"/>
              <a:t>13</a:t>
            </a:fld>
            <a:endParaRPr lang="en-US"/>
          </a:p>
        </p:txBody>
      </p:sp>
      <p:sp>
        <p:nvSpPr>
          <p:cNvPr id="6" name="TextBox 5">
            <a:extLst>
              <a:ext uri="{FF2B5EF4-FFF2-40B4-BE49-F238E27FC236}">
                <a16:creationId xmlns:a16="http://schemas.microsoft.com/office/drawing/2014/main" id="{6B380BDE-1160-E703-E210-B6F9712C56BF}"/>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Tree>
    <p:extLst>
      <p:ext uri="{BB962C8B-B14F-4D97-AF65-F5344CB8AC3E}">
        <p14:creationId xmlns:p14="http://schemas.microsoft.com/office/powerpoint/2010/main" val="848405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F9622-E88F-0AC9-F4BB-9ED1402115A1}"/>
              </a:ext>
            </a:extLst>
          </p:cNvPr>
          <p:cNvSpPr>
            <a:spLocks noGrp="1"/>
          </p:cNvSpPr>
          <p:nvPr>
            <p:ph type="title"/>
          </p:nvPr>
        </p:nvSpPr>
        <p:spPr/>
        <p:txBody>
          <a:bodyPr/>
          <a:lstStyle/>
          <a:p>
            <a:r>
              <a:rPr lang="en-US" dirty="0"/>
              <a:t>Runtime (SRT) with </a:t>
            </a:r>
            <a:r>
              <a:rPr lang="en-US" dirty="0" err="1"/>
              <a:t>RadixAttention</a:t>
            </a:r>
            <a:endParaRPr lang="en-US" dirty="0"/>
          </a:p>
        </p:txBody>
      </p:sp>
      <p:sp>
        <p:nvSpPr>
          <p:cNvPr id="3" name="Content Placeholder 2">
            <a:extLst>
              <a:ext uri="{FF2B5EF4-FFF2-40B4-BE49-F238E27FC236}">
                <a16:creationId xmlns:a16="http://schemas.microsoft.com/office/drawing/2014/main" id="{31DD9CBC-E6E4-C9B3-52BE-FCD662905005}"/>
              </a:ext>
            </a:extLst>
          </p:cNvPr>
          <p:cNvSpPr>
            <a:spLocks noGrp="1"/>
          </p:cNvSpPr>
          <p:nvPr>
            <p:ph idx="1"/>
          </p:nvPr>
        </p:nvSpPr>
        <p:spPr/>
        <p:txBody>
          <a:bodyPr/>
          <a:lstStyle/>
          <a:p>
            <a:pPr marL="0" indent="0">
              <a:buNone/>
            </a:pPr>
            <a:r>
              <a:rPr lang="en-US" dirty="0"/>
              <a:t>Maintain an LRU cache of the KV cache of all requests in a radix tree.</a:t>
            </a:r>
          </a:p>
        </p:txBody>
      </p:sp>
      <p:pic>
        <p:nvPicPr>
          <p:cNvPr id="352" name="Picture 351">
            <a:extLst>
              <a:ext uri="{FF2B5EF4-FFF2-40B4-BE49-F238E27FC236}">
                <a16:creationId xmlns:a16="http://schemas.microsoft.com/office/drawing/2014/main" id="{58901F61-CA09-69BF-6836-377D546AE924}"/>
              </a:ext>
            </a:extLst>
          </p:cNvPr>
          <p:cNvPicPr>
            <a:picLocks noChangeAspect="1"/>
          </p:cNvPicPr>
          <p:nvPr/>
        </p:nvPicPr>
        <p:blipFill rotWithShape="1">
          <a:blip r:embed="rId3"/>
          <a:srcRect t="32260" r="60469" b="35746"/>
          <a:stretch/>
        </p:blipFill>
        <p:spPr>
          <a:xfrm>
            <a:off x="640977" y="2824842"/>
            <a:ext cx="4570080" cy="2955471"/>
          </a:xfrm>
          <a:prstGeom prst="rect">
            <a:avLst/>
          </a:prstGeom>
        </p:spPr>
      </p:pic>
      <p:pic>
        <p:nvPicPr>
          <p:cNvPr id="4" name="Picture 3">
            <a:extLst>
              <a:ext uri="{FF2B5EF4-FFF2-40B4-BE49-F238E27FC236}">
                <a16:creationId xmlns:a16="http://schemas.microsoft.com/office/drawing/2014/main" id="{4C9537F2-E97D-FA9E-1035-F976C3A73DD2}"/>
              </a:ext>
            </a:extLst>
          </p:cNvPr>
          <p:cNvPicPr>
            <a:picLocks noChangeAspect="1"/>
          </p:cNvPicPr>
          <p:nvPr/>
        </p:nvPicPr>
        <p:blipFill rotWithShape="1">
          <a:blip r:embed="rId3"/>
          <a:srcRect l="41160" t="32260" r="2248" b="35746"/>
          <a:stretch/>
        </p:blipFill>
        <p:spPr>
          <a:xfrm>
            <a:off x="5389710" y="2824842"/>
            <a:ext cx="6542314" cy="2955471"/>
          </a:xfrm>
          <a:prstGeom prst="rect">
            <a:avLst/>
          </a:prstGeom>
        </p:spPr>
      </p:pic>
      <p:sp>
        <p:nvSpPr>
          <p:cNvPr id="5" name="Slide Number Placeholder 4">
            <a:extLst>
              <a:ext uri="{FF2B5EF4-FFF2-40B4-BE49-F238E27FC236}">
                <a16:creationId xmlns:a16="http://schemas.microsoft.com/office/drawing/2014/main" id="{2C56AED1-872E-30C3-58E9-BBD6DCFFF494}"/>
              </a:ext>
            </a:extLst>
          </p:cNvPr>
          <p:cNvSpPr>
            <a:spLocks noGrp="1"/>
          </p:cNvSpPr>
          <p:nvPr>
            <p:ph type="sldNum" sz="quarter" idx="12"/>
          </p:nvPr>
        </p:nvSpPr>
        <p:spPr/>
        <p:txBody>
          <a:bodyPr/>
          <a:lstStyle/>
          <a:p>
            <a:fld id="{CB7730FE-DA7C-794D-AFF2-443A6050F390}" type="slidenum">
              <a:rPr lang="en-US" smtClean="0"/>
              <a:t>14</a:t>
            </a:fld>
            <a:endParaRPr lang="en-US"/>
          </a:p>
        </p:txBody>
      </p:sp>
      <p:sp>
        <p:nvSpPr>
          <p:cNvPr id="6" name="TextBox 5">
            <a:extLst>
              <a:ext uri="{FF2B5EF4-FFF2-40B4-BE49-F238E27FC236}">
                <a16:creationId xmlns:a16="http://schemas.microsoft.com/office/drawing/2014/main" id="{E429DBD6-4431-B0B2-9D5F-59BCEE4C4DC7}"/>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Tree>
    <p:extLst>
      <p:ext uri="{BB962C8B-B14F-4D97-AF65-F5344CB8AC3E}">
        <p14:creationId xmlns:p14="http://schemas.microsoft.com/office/powerpoint/2010/main" val="1731416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F9622-E88F-0AC9-F4BB-9ED1402115A1}"/>
              </a:ext>
            </a:extLst>
          </p:cNvPr>
          <p:cNvSpPr>
            <a:spLocks noGrp="1"/>
          </p:cNvSpPr>
          <p:nvPr>
            <p:ph type="title"/>
          </p:nvPr>
        </p:nvSpPr>
        <p:spPr/>
        <p:txBody>
          <a:bodyPr/>
          <a:lstStyle/>
          <a:p>
            <a:r>
              <a:rPr lang="en-US" dirty="0"/>
              <a:t>Runtime (SRT) with </a:t>
            </a:r>
            <a:r>
              <a:rPr lang="en-US" dirty="0" err="1"/>
              <a:t>RadixAttention</a:t>
            </a:r>
            <a:endParaRPr lang="en-US" dirty="0"/>
          </a:p>
        </p:txBody>
      </p:sp>
      <p:sp>
        <p:nvSpPr>
          <p:cNvPr id="3" name="Content Placeholder 2">
            <a:extLst>
              <a:ext uri="{FF2B5EF4-FFF2-40B4-BE49-F238E27FC236}">
                <a16:creationId xmlns:a16="http://schemas.microsoft.com/office/drawing/2014/main" id="{31DD9CBC-E6E4-C9B3-52BE-FCD662905005}"/>
              </a:ext>
            </a:extLst>
          </p:cNvPr>
          <p:cNvSpPr>
            <a:spLocks noGrp="1"/>
          </p:cNvSpPr>
          <p:nvPr>
            <p:ph idx="1"/>
          </p:nvPr>
        </p:nvSpPr>
        <p:spPr/>
        <p:txBody>
          <a:bodyPr/>
          <a:lstStyle/>
          <a:p>
            <a:pPr marL="0" indent="0">
              <a:buNone/>
            </a:pPr>
            <a:r>
              <a:rPr lang="en-US" dirty="0"/>
              <a:t>Maintain an LRU cache of the KV cache of all requests in a radix tree.</a:t>
            </a:r>
          </a:p>
        </p:txBody>
      </p:sp>
      <p:pic>
        <p:nvPicPr>
          <p:cNvPr id="352" name="Picture 351">
            <a:extLst>
              <a:ext uri="{FF2B5EF4-FFF2-40B4-BE49-F238E27FC236}">
                <a16:creationId xmlns:a16="http://schemas.microsoft.com/office/drawing/2014/main" id="{58901F61-CA09-69BF-6836-377D546AE924}"/>
              </a:ext>
            </a:extLst>
          </p:cNvPr>
          <p:cNvPicPr>
            <a:picLocks noChangeAspect="1"/>
          </p:cNvPicPr>
          <p:nvPr/>
        </p:nvPicPr>
        <p:blipFill rotWithShape="1">
          <a:blip r:embed="rId3"/>
          <a:srcRect t="64961" r="47441"/>
          <a:stretch/>
        </p:blipFill>
        <p:spPr>
          <a:xfrm>
            <a:off x="361150" y="2362200"/>
            <a:ext cx="6076150" cy="3236731"/>
          </a:xfrm>
          <a:prstGeom prst="rect">
            <a:avLst/>
          </a:prstGeom>
        </p:spPr>
      </p:pic>
      <p:pic>
        <p:nvPicPr>
          <p:cNvPr id="4" name="Picture 3">
            <a:extLst>
              <a:ext uri="{FF2B5EF4-FFF2-40B4-BE49-F238E27FC236}">
                <a16:creationId xmlns:a16="http://schemas.microsoft.com/office/drawing/2014/main" id="{3EABD886-185D-790A-D202-CCFF81EE7708}"/>
              </a:ext>
            </a:extLst>
          </p:cNvPr>
          <p:cNvPicPr>
            <a:picLocks noChangeAspect="1"/>
          </p:cNvPicPr>
          <p:nvPr/>
        </p:nvPicPr>
        <p:blipFill rotWithShape="1">
          <a:blip r:embed="rId3"/>
          <a:srcRect l="54575" t="64961"/>
          <a:stretch/>
        </p:blipFill>
        <p:spPr>
          <a:xfrm>
            <a:off x="6777957" y="2362200"/>
            <a:ext cx="5251397" cy="3236731"/>
          </a:xfrm>
          <a:prstGeom prst="rect">
            <a:avLst/>
          </a:prstGeom>
        </p:spPr>
      </p:pic>
      <p:sp>
        <p:nvSpPr>
          <p:cNvPr id="5" name="Slide Number Placeholder 4">
            <a:extLst>
              <a:ext uri="{FF2B5EF4-FFF2-40B4-BE49-F238E27FC236}">
                <a16:creationId xmlns:a16="http://schemas.microsoft.com/office/drawing/2014/main" id="{8A5EF7E3-ABD7-4C09-E3F2-0F481B482052}"/>
              </a:ext>
            </a:extLst>
          </p:cNvPr>
          <p:cNvSpPr>
            <a:spLocks noGrp="1"/>
          </p:cNvSpPr>
          <p:nvPr>
            <p:ph type="sldNum" sz="quarter" idx="12"/>
          </p:nvPr>
        </p:nvSpPr>
        <p:spPr/>
        <p:txBody>
          <a:bodyPr/>
          <a:lstStyle/>
          <a:p>
            <a:fld id="{CB7730FE-DA7C-794D-AFF2-443A6050F390}" type="slidenum">
              <a:rPr lang="en-US" smtClean="0"/>
              <a:t>15</a:t>
            </a:fld>
            <a:endParaRPr lang="en-US"/>
          </a:p>
        </p:txBody>
      </p:sp>
      <p:sp>
        <p:nvSpPr>
          <p:cNvPr id="6" name="TextBox 5">
            <a:extLst>
              <a:ext uri="{FF2B5EF4-FFF2-40B4-BE49-F238E27FC236}">
                <a16:creationId xmlns:a16="http://schemas.microsoft.com/office/drawing/2014/main" id="{648659E1-C643-951A-BBB7-AD62C0134D4D}"/>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Tree>
    <p:extLst>
      <p:ext uri="{BB962C8B-B14F-4D97-AF65-F5344CB8AC3E}">
        <p14:creationId xmlns:p14="http://schemas.microsoft.com/office/powerpoint/2010/main" val="22823155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60D38-6509-B3E9-E535-6ED5164EF5AD}"/>
              </a:ext>
            </a:extLst>
          </p:cNvPr>
          <p:cNvSpPr>
            <a:spLocks noGrp="1"/>
          </p:cNvSpPr>
          <p:nvPr>
            <p:ph type="title"/>
          </p:nvPr>
        </p:nvSpPr>
        <p:spPr/>
        <p:txBody>
          <a:bodyPr/>
          <a:lstStyle/>
          <a:p>
            <a:r>
              <a:rPr lang="en-US" dirty="0"/>
              <a:t>Cache Aware Scheduling</a:t>
            </a:r>
          </a:p>
        </p:txBody>
      </p:sp>
      <p:sp>
        <p:nvSpPr>
          <p:cNvPr id="3" name="Content Placeholder 2">
            <a:extLst>
              <a:ext uri="{FF2B5EF4-FFF2-40B4-BE49-F238E27FC236}">
                <a16:creationId xmlns:a16="http://schemas.microsoft.com/office/drawing/2014/main" id="{792D9A7B-455E-7387-AA3B-AACC2646E5FF}"/>
              </a:ext>
            </a:extLst>
          </p:cNvPr>
          <p:cNvSpPr>
            <a:spLocks noGrp="1"/>
          </p:cNvSpPr>
          <p:nvPr>
            <p:ph idx="1"/>
          </p:nvPr>
        </p:nvSpPr>
        <p:spPr/>
        <p:txBody>
          <a:bodyPr/>
          <a:lstStyle/>
          <a:p>
            <a:r>
              <a:rPr lang="en-US" dirty="0"/>
              <a:t>In the request queue, sort the requests according to the matched prefix length</a:t>
            </a:r>
          </a:p>
          <a:p>
            <a:pPr lvl="1"/>
            <a:r>
              <a:rPr lang="en-US" dirty="0">
                <a:solidFill>
                  <a:schemeClr val="accent1"/>
                </a:solidFill>
              </a:rPr>
              <a:t>Achieves good cache hit rate</a:t>
            </a:r>
          </a:p>
          <a:p>
            <a:endParaRPr lang="en-US" dirty="0"/>
          </a:p>
          <a:p>
            <a:endParaRPr lang="en-US" dirty="0"/>
          </a:p>
          <a:p>
            <a:r>
              <a:rPr lang="en-US" dirty="0"/>
              <a:t>Future work</a:t>
            </a:r>
          </a:p>
          <a:p>
            <a:pPr lvl="1"/>
            <a:r>
              <a:rPr lang="en-US" dirty="0"/>
              <a:t>Distributed cache aware scheduling for multiple data parallel workers </a:t>
            </a:r>
          </a:p>
          <a:p>
            <a:pPr lvl="1"/>
            <a:r>
              <a:rPr lang="en-US" dirty="0"/>
              <a:t>Fairness to prevent starvation (</a:t>
            </a:r>
            <a:r>
              <a:rPr lang="en-US" dirty="0">
                <a:hlinkClick r:id="rId3"/>
              </a:rPr>
              <a:t>https://arxiv.org/abs/2401.00588</a:t>
            </a:r>
            <a:r>
              <a:rPr lang="en-US" dirty="0"/>
              <a:t>) </a:t>
            </a:r>
          </a:p>
        </p:txBody>
      </p:sp>
      <p:sp>
        <p:nvSpPr>
          <p:cNvPr id="4" name="Slide Number Placeholder 3">
            <a:extLst>
              <a:ext uri="{FF2B5EF4-FFF2-40B4-BE49-F238E27FC236}">
                <a16:creationId xmlns:a16="http://schemas.microsoft.com/office/drawing/2014/main" id="{6CB8ADDD-0C43-1634-A7FB-CB3733CB1B3C}"/>
              </a:ext>
            </a:extLst>
          </p:cNvPr>
          <p:cNvSpPr>
            <a:spLocks noGrp="1"/>
          </p:cNvSpPr>
          <p:nvPr>
            <p:ph type="sldNum" sz="quarter" idx="12"/>
          </p:nvPr>
        </p:nvSpPr>
        <p:spPr/>
        <p:txBody>
          <a:bodyPr/>
          <a:lstStyle/>
          <a:p>
            <a:fld id="{CB7730FE-DA7C-794D-AFF2-443A6050F390}" type="slidenum">
              <a:rPr lang="en-US" smtClean="0"/>
              <a:t>16</a:t>
            </a:fld>
            <a:endParaRPr lang="en-US"/>
          </a:p>
        </p:txBody>
      </p:sp>
      <p:sp>
        <p:nvSpPr>
          <p:cNvPr id="5" name="TextBox 4">
            <a:extLst>
              <a:ext uri="{FF2B5EF4-FFF2-40B4-BE49-F238E27FC236}">
                <a16:creationId xmlns:a16="http://schemas.microsoft.com/office/drawing/2014/main" id="{025D7F7C-1551-ACB2-8953-CC8A0F2AB026}"/>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Tree>
    <p:extLst>
      <p:ext uri="{BB962C8B-B14F-4D97-AF65-F5344CB8AC3E}">
        <p14:creationId xmlns:p14="http://schemas.microsoft.com/office/powerpoint/2010/main" val="30112040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B3EEF5-AF23-66F6-3931-0C96F68F011A}"/>
              </a:ext>
            </a:extLst>
          </p:cNvPr>
          <p:cNvSpPr txBox="1"/>
          <p:nvPr/>
        </p:nvSpPr>
        <p:spPr>
          <a:xfrm>
            <a:off x="2240374" y="1049311"/>
            <a:ext cx="8850500" cy="646331"/>
          </a:xfrm>
          <a:prstGeom prst="rect">
            <a:avLst/>
          </a:prstGeom>
          <a:noFill/>
        </p:spPr>
        <p:txBody>
          <a:bodyPr wrap="none" rtlCol="0">
            <a:spAutoFit/>
          </a:bodyPr>
          <a:lstStyle/>
          <a:p>
            <a:r>
              <a:rPr lang="en-US" sz="3600" dirty="0"/>
              <a:t>Early Stage: the “programming LLM” paradigm</a:t>
            </a:r>
          </a:p>
        </p:txBody>
      </p:sp>
      <p:sp>
        <p:nvSpPr>
          <p:cNvPr id="3" name="TextBox 2">
            <a:extLst>
              <a:ext uri="{FF2B5EF4-FFF2-40B4-BE49-F238E27FC236}">
                <a16:creationId xmlns:a16="http://schemas.microsoft.com/office/drawing/2014/main" id="{E3A81B7C-18D7-C682-C306-8767883061B7}"/>
              </a:ext>
            </a:extLst>
          </p:cNvPr>
          <p:cNvSpPr txBox="1"/>
          <p:nvPr/>
        </p:nvSpPr>
        <p:spPr>
          <a:xfrm>
            <a:off x="1718820" y="2807148"/>
            <a:ext cx="9893606" cy="646331"/>
          </a:xfrm>
          <a:prstGeom prst="rect">
            <a:avLst/>
          </a:prstGeom>
          <a:noFill/>
        </p:spPr>
        <p:txBody>
          <a:bodyPr wrap="square" rtlCol="0">
            <a:spAutoFit/>
          </a:bodyPr>
          <a:lstStyle/>
          <a:p>
            <a:r>
              <a:rPr lang="en-US" sz="3600" dirty="0"/>
              <a:t>Middle Stage: innovative features and optimizations</a:t>
            </a:r>
          </a:p>
        </p:txBody>
      </p:sp>
      <p:sp>
        <p:nvSpPr>
          <p:cNvPr id="4" name="TextBox 3">
            <a:extLst>
              <a:ext uri="{FF2B5EF4-FFF2-40B4-BE49-F238E27FC236}">
                <a16:creationId xmlns:a16="http://schemas.microsoft.com/office/drawing/2014/main" id="{A7B0CB25-0AC2-BF0D-7C70-0CECE6927A03}"/>
              </a:ext>
            </a:extLst>
          </p:cNvPr>
          <p:cNvSpPr txBox="1"/>
          <p:nvPr/>
        </p:nvSpPr>
        <p:spPr>
          <a:xfrm>
            <a:off x="1888514" y="4564985"/>
            <a:ext cx="9554219" cy="646331"/>
          </a:xfrm>
          <a:prstGeom prst="rect">
            <a:avLst/>
          </a:prstGeom>
          <a:noFill/>
        </p:spPr>
        <p:txBody>
          <a:bodyPr wrap="none" rtlCol="0">
            <a:spAutoFit/>
          </a:bodyPr>
          <a:lstStyle/>
          <a:p>
            <a:r>
              <a:rPr lang="en-US" sz="3600" dirty="0"/>
              <a:t>Production Stage: research and industry use-cases</a:t>
            </a:r>
          </a:p>
        </p:txBody>
      </p:sp>
      <p:cxnSp>
        <p:nvCxnSpPr>
          <p:cNvPr id="6" name="Straight Arrow Connector 5">
            <a:extLst>
              <a:ext uri="{FF2B5EF4-FFF2-40B4-BE49-F238E27FC236}">
                <a16:creationId xmlns:a16="http://schemas.microsoft.com/office/drawing/2014/main" id="{C523C5E7-F774-200F-5EC4-1488B2F17B8A}"/>
              </a:ext>
            </a:extLst>
          </p:cNvPr>
          <p:cNvCxnSpPr>
            <a:cxnSpLocks/>
          </p:cNvCxnSpPr>
          <p:nvPr/>
        </p:nvCxnSpPr>
        <p:spPr>
          <a:xfrm>
            <a:off x="1424061" y="869430"/>
            <a:ext cx="0" cy="4946754"/>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D5066F2-6292-D93F-41A5-8E380C24E7F0}"/>
              </a:ext>
            </a:extLst>
          </p:cNvPr>
          <p:cNvSpPr txBox="1"/>
          <p:nvPr/>
        </p:nvSpPr>
        <p:spPr>
          <a:xfrm>
            <a:off x="423149" y="992940"/>
            <a:ext cx="989346" cy="923330"/>
          </a:xfrm>
          <a:prstGeom prst="rect">
            <a:avLst/>
          </a:prstGeom>
          <a:noFill/>
        </p:spPr>
        <p:txBody>
          <a:bodyPr wrap="square" rtlCol="0">
            <a:spAutoFit/>
          </a:bodyPr>
          <a:lstStyle/>
          <a:p>
            <a:r>
              <a:rPr lang="en-US" dirty="0"/>
              <a:t>Aug - Dec. </a:t>
            </a:r>
          </a:p>
          <a:p>
            <a:r>
              <a:rPr lang="en-US" dirty="0"/>
              <a:t>2023</a:t>
            </a:r>
          </a:p>
        </p:txBody>
      </p:sp>
      <p:sp>
        <p:nvSpPr>
          <p:cNvPr id="10" name="TextBox 9">
            <a:extLst>
              <a:ext uri="{FF2B5EF4-FFF2-40B4-BE49-F238E27FC236}">
                <a16:creationId xmlns:a16="http://schemas.microsoft.com/office/drawing/2014/main" id="{50EA5259-2DF5-61FA-9B3B-0E678622948E}"/>
              </a:ext>
            </a:extLst>
          </p:cNvPr>
          <p:cNvSpPr txBox="1"/>
          <p:nvPr/>
        </p:nvSpPr>
        <p:spPr>
          <a:xfrm>
            <a:off x="423149" y="2705807"/>
            <a:ext cx="989346" cy="923330"/>
          </a:xfrm>
          <a:prstGeom prst="rect">
            <a:avLst/>
          </a:prstGeom>
          <a:noFill/>
        </p:spPr>
        <p:txBody>
          <a:bodyPr wrap="square" rtlCol="0">
            <a:spAutoFit/>
          </a:bodyPr>
          <a:lstStyle/>
          <a:p>
            <a:r>
              <a:rPr lang="en-US" dirty="0"/>
              <a:t>Jan. - now</a:t>
            </a:r>
          </a:p>
          <a:p>
            <a:r>
              <a:rPr lang="en-US" dirty="0"/>
              <a:t>2024</a:t>
            </a:r>
          </a:p>
        </p:txBody>
      </p:sp>
      <p:sp>
        <p:nvSpPr>
          <p:cNvPr id="11" name="TextBox 10">
            <a:extLst>
              <a:ext uri="{FF2B5EF4-FFF2-40B4-BE49-F238E27FC236}">
                <a16:creationId xmlns:a16="http://schemas.microsoft.com/office/drawing/2014/main" id="{10710159-9C12-EC81-9AA0-74ADC9A18F1A}"/>
              </a:ext>
            </a:extLst>
          </p:cNvPr>
          <p:cNvSpPr txBox="1"/>
          <p:nvPr/>
        </p:nvSpPr>
        <p:spPr>
          <a:xfrm>
            <a:off x="423149" y="4607324"/>
            <a:ext cx="989346" cy="646331"/>
          </a:xfrm>
          <a:prstGeom prst="rect">
            <a:avLst/>
          </a:prstGeom>
          <a:noFill/>
        </p:spPr>
        <p:txBody>
          <a:bodyPr wrap="square" rtlCol="0">
            <a:spAutoFit/>
          </a:bodyPr>
          <a:lstStyle/>
          <a:p>
            <a:r>
              <a:rPr lang="en-US" dirty="0"/>
              <a:t>now -</a:t>
            </a:r>
          </a:p>
          <a:p>
            <a:r>
              <a:rPr lang="en-US" dirty="0"/>
              <a:t>2024</a:t>
            </a:r>
          </a:p>
        </p:txBody>
      </p:sp>
      <p:sp>
        <p:nvSpPr>
          <p:cNvPr id="12" name="Slide Number Placeholder 11">
            <a:extLst>
              <a:ext uri="{FF2B5EF4-FFF2-40B4-BE49-F238E27FC236}">
                <a16:creationId xmlns:a16="http://schemas.microsoft.com/office/drawing/2014/main" id="{5B649E05-EB15-6548-5505-8E042228796B}"/>
              </a:ext>
            </a:extLst>
          </p:cNvPr>
          <p:cNvSpPr>
            <a:spLocks noGrp="1"/>
          </p:cNvSpPr>
          <p:nvPr>
            <p:ph type="sldNum" sz="quarter" idx="12"/>
          </p:nvPr>
        </p:nvSpPr>
        <p:spPr/>
        <p:txBody>
          <a:bodyPr/>
          <a:lstStyle/>
          <a:p>
            <a:fld id="{CB7730FE-DA7C-794D-AFF2-443A6050F390}" type="slidenum">
              <a:rPr lang="en-US" smtClean="0"/>
              <a:t>17</a:t>
            </a:fld>
            <a:endParaRPr lang="en-US"/>
          </a:p>
        </p:txBody>
      </p:sp>
      <p:sp>
        <p:nvSpPr>
          <p:cNvPr id="5" name="Rectangle 4">
            <a:extLst>
              <a:ext uri="{FF2B5EF4-FFF2-40B4-BE49-F238E27FC236}">
                <a16:creationId xmlns:a16="http://schemas.microsoft.com/office/drawing/2014/main" id="{4C2974FE-6756-BF76-99EC-14CB23F1AAC8}"/>
              </a:ext>
            </a:extLst>
          </p:cNvPr>
          <p:cNvSpPr/>
          <p:nvPr/>
        </p:nvSpPr>
        <p:spPr>
          <a:xfrm>
            <a:off x="1598900" y="2762178"/>
            <a:ext cx="10013526" cy="792009"/>
          </a:xfrm>
          <a:prstGeom prst="rect">
            <a:avLst/>
          </a:prstGeom>
          <a:noFill/>
          <a:ln w="254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6F3C6C6-2007-E527-4994-7D5C3BABA8C7}"/>
              </a:ext>
            </a:extLst>
          </p:cNvPr>
          <p:cNvSpPr txBox="1"/>
          <p:nvPr/>
        </p:nvSpPr>
        <p:spPr>
          <a:xfrm>
            <a:off x="2068644" y="3629137"/>
            <a:ext cx="2053648" cy="461665"/>
          </a:xfrm>
          <a:prstGeom prst="rect">
            <a:avLst/>
          </a:prstGeom>
          <a:solidFill>
            <a:schemeClr val="accent2">
              <a:lumMod val="20000"/>
              <a:lumOff val="80000"/>
            </a:schemeClr>
          </a:solidFill>
        </p:spPr>
        <p:txBody>
          <a:bodyPr wrap="square" rtlCol="0">
            <a:spAutoFit/>
          </a:bodyPr>
          <a:lstStyle/>
          <a:p>
            <a:r>
              <a:rPr lang="en-US" sz="2400" dirty="0" err="1"/>
              <a:t>RadixAttention</a:t>
            </a:r>
            <a:endParaRPr lang="en-US" sz="2400" dirty="0"/>
          </a:p>
        </p:txBody>
      </p:sp>
      <p:sp>
        <p:nvSpPr>
          <p:cNvPr id="8" name="TextBox 7">
            <a:extLst>
              <a:ext uri="{FF2B5EF4-FFF2-40B4-BE49-F238E27FC236}">
                <a16:creationId xmlns:a16="http://schemas.microsoft.com/office/drawing/2014/main" id="{5629A450-009D-682E-B649-48EFA74BCE3D}"/>
              </a:ext>
            </a:extLst>
          </p:cNvPr>
          <p:cNvSpPr txBox="1"/>
          <p:nvPr/>
        </p:nvSpPr>
        <p:spPr>
          <a:xfrm>
            <a:off x="4766874" y="3612634"/>
            <a:ext cx="3115453" cy="461665"/>
          </a:xfrm>
          <a:prstGeom prst="rect">
            <a:avLst/>
          </a:prstGeom>
          <a:solidFill>
            <a:schemeClr val="accent2">
              <a:lumMod val="20000"/>
              <a:lumOff val="80000"/>
            </a:schemeClr>
          </a:solidFill>
        </p:spPr>
        <p:txBody>
          <a:bodyPr wrap="square" rtlCol="0">
            <a:spAutoFit/>
          </a:bodyPr>
          <a:lstStyle/>
          <a:p>
            <a:r>
              <a:rPr lang="en-US" sz="2400" dirty="0"/>
              <a:t>Upper-level Scheduling</a:t>
            </a:r>
          </a:p>
        </p:txBody>
      </p:sp>
    </p:spTree>
    <p:extLst>
      <p:ext uri="{BB962C8B-B14F-4D97-AF65-F5344CB8AC3E}">
        <p14:creationId xmlns:p14="http://schemas.microsoft.com/office/powerpoint/2010/main" val="568315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74946-48BD-6125-35A3-33E1A3A7AA94}"/>
              </a:ext>
            </a:extLst>
          </p:cNvPr>
          <p:cNvSpPr>
            <a:spLocks noGrp="1"/>
          </p:cNvSpPr>
          <p:nvPr>
            <p:ph type="title"/>
          </p:nvPr>
        </p:nvSpPr>
        <p:spPr/>
        <p:txBody>
          <a:bodyPr/>
          <a:lstStyle/>
          <a:p>
            <a:r>
              <a:rPr lang="en-US" dirty="0"/>
              <a:t>SGLang Structure: Pipeline</a:t>
            </a:r>
          </a:p>
        </p:txBody>
      </p:sp>
      <p:sp>
        <p:nvSpPr>
          <p:cNvPr id="4" name="Rounded Rectangle 3">
            <a:extLst>
              <a:ext uri="{FF2B5EF4-FFF2-40B4-BE49-F238E27FC236}">
                <a16:creationId xmlns:a16="http://schemas.microsoft.com/office/drawing/2014/main" id="{8D4EC163-3D65-AB72-C453-E6224CABE101}"/>
              </a:ext>
            </a:extLst>
          </p:cNvPr>
          <p:cNvSpPr/>
          <p:nvPr/>
        </p:nvSpPr>
        <p:spPr>
          <a:xfrm>
            <a:off x="3128429" y="2060037"/>
            <a:ext cx="1540934" cy="2997201"/>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Tokenizer</a:t>
            </a:r>
          </a:p>
        </p:txBody>
      </p:sp>
      <p:sp>
        <p:nvSpPr>
          <p:cNvPr id="5" name="Rounded Rectangle 4">
            <a:extLst>
              <a:ext uri="{FF2B5EF4-FFF2-40B4-BE49-F238E27FC236}">
                <a16:creationId xmlns:a16="http://schemas.microsoft.com/office/drawing/2014/main" id="{494A9275-46F1-3348-9A20-CCDE3A566809}"/>
              </a:ext>
            </a:extLst>
          </p:cNvPr>
          <p:cNvSpPr/>
          <p:nvPr/>
        </p:nvSpPr>
        <p:spPr>
          <a:xfrm>
            <a:off x="5080000" y="2031998"/>
            <a:ext cx="4402672" cy="897467"/>
          </a:xfrm>
          <a:prstGeom prst="round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Manager</a:t>
            </a:r>
          </a:p>
        </p:txBody>
      </p:sp>
      <p:sp>
        <p:nvSpPr>
          <p:cNvPr id="6" name="Rounded Rectangle 5">
            <a:extLst>
              <a:ext uri="{FF2B5EF4-FFF2-40B4-BE49-F238E27FC236}">
                <a16:creationId xmlns:a16="http://schemas.microsoft.com/office/drawing/2014/main" id="{A33AB1A4-C9FE-071E-B9F9-0B2D5AA31A56}"/>
              </a:ext>
            </a:extLst>
          </p:cNvPr>
          <p:cNvSpPr/>
          <p:nvPr/>
        </p:nvSpPr>
        <p:spPr>
          <a:xfrm>
            <a:off x="10109201" y="2060038"/>
            <a:ext cx="1540934" cy="2997200"/>
          </a:xfrm>
          <a:prstGeom prst="roundRect">
            <a:avLst/>
          </a:prstGeom>
          <a:solidFill>
            <a:schemeClr val="accent4">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Detokenizer</a:t>
            </a:r>
          </a:p>
        </p:txBody>
      </p:sp>
      <p:sp>
        <p:nvSpPr>
          <p:cNvPr id="11" name="Rounded Rectangle 10">
            <a:extLst>
              <a:ext uri="{FF2B5EF4-FFF2-40B4-BE49-F238E27FC236}">
                <a16:creationId xmlns:a16="http://schemas.microsoft.com/office/drawing/2014/main" id="{0BAEF846-1A29-89B2-2CF9-EDEAB3C1EF45}"/>
              </a:ext>
            </a:extLst>
          </p:cNvPr>
          <p:cNvSpPr/>
          <p:nvPr/>
        </p:nvSpPr>
        <p:spPr>
          <a:xfrm>
            <a:off x="1606246" y="2080544"/>
            <a:ext cx="897467" cy="2997201"/>
          </a:xfrm>
          <a:prstGeom prst="round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Server</a:t>
            </a:r>
          </a:p>
        </p:txBody>
      </p:sp>
      <p:sp>
        <p:nvSpPr>
          <p:cNvPr id="12" name="Right Arrow 11">
            <a:extLst>
              <a:ext uri="{FF2B5EF4-FFF2-40B4-BE49-F238E27FC236}">
                <a16:creationId xmlns:a16="http://schemas.microsoft.com/office/drawing/2014/main" id="{AA6F9D65-D26C-1BD5-EDB1-0B257024FC37}"/>
              </a:ext>
            </a:extLst>
          </p:cNvPr>
          <p:cNvSpPr/>
          <p:nvPr/>
        </p:nvSpPr>
        <p:spPr>
          <a:xfrm>
            <a:off x="294361" y="2302329"/>
            <a:ext cx="1288445" cy="300291"/>
          </a:xfrm>
          <a:prstGeom prst="rightArrow">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4760193A-E962-79AC-FF07-DD920BFA42B5}"/>
              </a:ext>
            </a:extLst>
          </p:cNvPr>
          <p:cNvSpPr/>
          <p:nvPr/>
        </p:nvSpPr>
        <p:spPr>
          <a:xfrm>
            <a:off x="2501900" y="2302329"/>
            <a:ext cx="624716" cy="300290"/>
          </a:xfrm>
          <a:prstGeom prst="rightArrow">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a:extLst>
              <a:ext uri="{FF2B5EF4-FFF2-40B4-BE49-F238E27FC236}">
                <a16:creationId xmlns:a16="http://schemas.microsoft.com/office/drawing/2014/main" id="{B02A5FC8-D317-7258-1425-C6D4E235BF21}"/>
              </a:ext>
            </a:extLst>
          </p:cNvPr>
          <p:cNvSpPr/>
          <p:nvPr/>
        </p:nvSpPr>
        <p:spPr>
          <a:xfrm>
            <a:off x="4669363" y="2302329"/>
            <a:ext cx="410637" cy="338385"/>
          </a:xfrm>
          <a:prstGeom prst="rightArrow">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834EABB4-6148-2E98-434B-9896A0CEF37F}"/>
              </a:ext>
            </a:extLst>
          </p:cNvPr>
          <p:cNvGrpSpPr/>
          <p:nvPr/>
        </p:nvGrpSpPr>
        <p:grpSpPr>
          <a:xfrm>
            <a:off x="5301939" y="2929465"/>
            <a:ext cx="681571" cy="2148280"/>
            <a:chOff x="5086644" y="2929465"/>
            <a:chExt cx="681571" cy="2148280"/>
          </a:xfrm>
        </p:grpSpPr>
        <p:sp>
          <p:nvSpPr>
            <p:cNvPr id="10" name="Rounded Rectangle 9">
              <a:extLst>
                <a:ext uri="{FF2B5EF4-FFF2-40B4-BE49-F238E27FC236}">
                  <a16:creationId xmlns:a16="http://schemas.microsoft.com/office/drawing/2014/main" id="{BA928D18-E3E5-2ECA-9259-11009544F2AC}"/>
                </a:ext>
              </a:extLst>
            </p:cNvPr>
            <p:cNvSpPr/>
            <p:nvPr/>
          </p:nvSpPr>
          <p:spPr>
            <a:xfrm>
              <a:off x="5086644" y="3661777"/>
              <a:ext cx="681571" cy="1415968"/>
            </a:xfrm>
            <a:prstGeom prst="round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TP 0</a:t>
              </a:r>
            </a:p>
          </p:txBody>
        </p:sp>
        <p:sp>
          <p:nvSpPr>
            <p:cNvPr id="17" name="Up-Down Arrow 16">
              <a:extLst>
                <a:ext uri="{FF2B5EF4-FFF2-40B4-BE49-F238E27FC236}">
                  <a16:creationId xmlns:a16="http://schemas.microsoft.com/office/drawing/2014/main" id="{623299CE-C81F-01E3-6DA7-34E7E3C184EA}"/>
                </a:ext>
              </a:extLst>
            </p:cNvPr>
            <p:cNvSpPr/>
            <p:nvPr/>
          </p:nvSpPr>
          <p:spPr>
            <a:xfrm>
              <a:off x="5294079" y="2929465"/>
              <a:ext cx="266703" cy="711807"/>
            </a:xfrm>
            <a:prstGeom prst="upDownArrow">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B6E64AE0-7DF7-9F9C-4429-B965E81EF0E7}"/>
              </a:ext>
            </a:extLst>
          </p:cNvPr>
          <p:cNvGrpSpPr/>
          <p:nvPr/>
        </p:nvGrpSpPr>
        <p:grpSpPr>
          <a:xfrm>
            <a:off x="6408652" y="2929465"/>
            <a:ext cx="681571" cy="2148280"/>
            <a:chOff x="5949649" y="2929465"/>
            <a:chExt cx="681571" cy="2148280"/>
          </a:xfrm>
        </p:grpSpPr>
        <p:sp>
          <p:nvSpPr>
            <p:cNvPr id="18" name="Rounded Rectangle 17">
              <a:extLst>
                <a:ext uri="{FF2B5EF4-FFF2-40B4-BE49-F238E27FC236}">
                  <a16:creationId xmlns:a16="http://schemas.microsoft.com/office/drawing/2014/main" id="{74D0A4D7-8186-B8AE-77DD-7E57C26C7E24}"/>
                </a:ext>
              </a:extLst>
            </p:cNvPr>
            <p:cNvSpPr/>
            <p:nvPr/>
          </p:nvSpPr>
          <p:spPr>
            <a:xfrm>
              <a:off x="5949649" y="3661777"/>
              <a:ext cx="681571" cy="1415968"/>
            </a:xfrm>
            <a:prstGeom prst="round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TP 1</a:t>
              </a:r>
            </a:p>
          </p:txBody>
        </p:sp>
        <p:sp>
          <p:nvSpPr>
            <p:cNvPr id="19" name="Up-Down Arrow 18">
              <a:extLst>
                <a:ext uri="{FF2B5EF4-FFF2-40B4-BE49-F238E27FC236}">
                  <a16:creationId xmlns:a16="http://schemas.microsoft.com/office/drawing/2014/main" id="{CECC62F8-1444-8531-51D7-98CBE7DA251A}"/>
                </a:ext>
              </a:extLst>
            </p:cNvPr>
            <p:cNvSpPr/>
            <p:nvPr/>
          </p:nvSpPr>
          <p:spPr>
            <a:xfrm>
              <a:off x="6157084" y="2929465"/>
              <a:ext cx="266703" cy="711807"/>
            </a:xfrm>
            <a:prstGeom prst="upDownArrow">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 name="Group 23">
            <a:extLst>
              <a:ext uri="{FF2B5EF4-FFF2-40B4-BE49-F238E27FC236}">
                <a16:creationId xmlns:a16="http://schemas.microsoft.com/office/drawing/2014/main" id="{E2849866-ABFE-0FB2-EE5B-044E3BFB1051}"/>
              </a:ext>
            </a:extLst>
          </p:cNvPr>
          <p:cNvGrpSpPr/>
          <p:nvPr/>
        </p:nvGrpSpPr>
        <p:grpSpPr>
          <a:xfrm>
            <a:off x="7602765" y="2929465"/>
            <a:ext cx="681571" cy="2148280"/>
            <a:chOff x="6930873" y="2929465"/>
            <a:chExt cx="681571" cy="2148280"/>
          </a:xfrm>
        </p:grpSpPr>
        <p:sp>
          <p:nvSpPr>
            <p:cNvPr id="20" name="Rounded Rectangle 19">
              <a:extLst>
                <a:ext uri="{FF2B5EF4-FFF2-40B4-BE49-F238E27FC236}">
                  <a16:creationId xmlns:a16="http://schemas.microsoft.com/office/drawing/2014/main" id="{401C3C92-998E-B9C9-F07B-036369911275}"/>
                </a:ext>
              </a:extLst>
            </p:cNvPr>
            <p:cNvSpPr/>
            <p:nvPr/>
          </p:nvSpPr>
          <p:spPr>
            <a:xfrm>
              <a:off x="6930873" y="3661777"/>
              <a:ext cx="681571" cy="1415968"/>
            </a:xfrm>
            <a:prstGeom prst="round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TP 2</a:t>
              </a:r>
            </a:p>
          </p:txBody>
        </p:sp>
        <p:sp>
          <p:nvSpPr>
            <p:cNvPr id="21" name="Up-Down Arrow 20">
              <a:extLst>
                <a:ext uri="{FF2B5EF4-FFF2-40B4-BE49-F238E27FC236}">
                  <a16:creationId xmlns:a16="http://schemas.microsoft.com/office/drawing/2014/main" id="{59EB1BF8-F78A-0E8A-9D09-A7BAD87F2DCD}"/>
                </a:ext>
              </a:extLst>
            </p:cNvPr>
            <p:cNvSpPr/>
            <p:nvPr/>
          </p:nvSpPr>
          <p:spPr>
            <a:xfrm>
              <a:off x="7138308" y="2929465"/>
              <a:ext cx="266703" cy="711807"/>
            </a:xfrm>
            <a:prstGeom prst="upDownArrow">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5" name="Group 24">
            <a:extLst>
              <a:ext uri="{FF2B5EF4-FFF2-40B4-BE49-F238E27FC236}">
                <a16:creationId xmlns:a16="http://schemas.microsoft.com/office/drawing/2014/main" id="{B975AE7A-B48A-C3E4-717A-975C6BA46B7D}"/>
              </a:ext>
            </a:extLst>
          </p:cNvPr>
          <p:cNvGrpSpPr/>
          <p:nvPr/>
        </p:nvGrpSpPr>
        <p:grpSpPr>
          <a:xfrm>
            <a:off x="8708418" y="2929465"/>
            <a:ext cx="681571" cy="2148280"/>
            <a:chOff x="8623753" y="2929465"/>
            <a:chExt cx="681571" cy="2148280"/>
          </a:xfrm>
        </p:grpSpPr>
        <p:sp>
          <p:nvSpPr>
            <p:cNvPr id="22" name="Rounded Rectangle 21">
              <a:extLst>
                <a:ext uri="{FF2B5EF4-FFF2-40B4-BE49-F238E27FC236}">
                  <a16:creationId xmlns:a16="http://schemas.microsoft.com/office/drawing/2014/main" id="{B20E7F61-389E-4A52-0400-54D6678E9CEE}"/>
                </a:ext>
              </a:extLst>
            </p:cNvPr>
            <p:cNvSpPr/>
            <p:nvPr/>
          </p:nvSpPr>
          <p:spPr>
            <a:xfrm>
              <a:off x="8623753" y="3661777"/>
              <a:ext cx="681571" cy="1415968"/>
            </a:xfrm>
            <a:prstGeom prst="round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TP 3</a:t>
              </a:r>
            </a:p>
          </p:txBody>
        </p:sp>
        <p:sp>
          <p:nvSpPr>
            <p:cNvPr id="23" name="Up-Down Arrow 22">
              <a:extLst>
                <a:ext uri="{FF2B5EF4-FFF2-40B4-BE49-F238E27FC236}">
                  <a16:creationId xmlns:a16="http://schemas.microsoft.com/office/drawing/2014/main" id="{2CBCAF61-8A92-2A96-85CF-BA00D9C6750A}"/>
                </a:ext>
              </a:extLst>
            </p:cNvPr>
            <p:cNvSpPr/>
            <p:nvPr/>
          </p:nvSpPr>
          <p:spPr>
            <a:xfrm>
              <a:off x="8831188" y="2929465"/>
              <a:ext cx="266703" cy="711807"/>
            </a:xfrm>
            <a:prstGeom prst="upDownArrow">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Right Arrow 27">
            <a:extLst>
              <a:ext uri="{FF2B5EF4-FFF2-40B4-BE49-F238E27FC236}">
                <a16:creationId xmlns:a16="http://schemas.microsoft.com/office/drawing/2014/main" id="{CABD19E9-0944-5162-97DD-C483C109167B}"/>
              </a:ext>
            </a:extLst>
          </p:cNvPr>
          <p:cNvSpPr/>
          <p:nvPr/>
        </p:nvSpPr>
        <p:spPr>
          <a:xfrm>
            <a:off x="9482672" y="2302329"/>
            <a:ext cx="626529" cy="319337"/>
          </a:xfrm>
          <a:prstGeom prst="rightArrow">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U-Turn Arrow 29">
            <a:extLst>
              <a:ext uri="{FF2B5EF4-FFF2-40B4-BE49-F238E27FC236}">
                <a16:creationId xmlns:a16="http://schemas.microsoft.com/office/drawing/2014/main" id="{C3D7DF2C-5C6F-2ACF-930C-9932FB84106C}"/>
              </a:ext>
            </a:extLst>
          </p:cNvPr>
          <p:cNvSpPr/>
          <p:nvPr/>
        </p:nvSpPr>
        <p:spPr>
          <a:xfrm rot="10800000">
            <a:off x="3589872" y="5061414"/>
            <a:ext cx="7382928" cy="816429"/>
          </a:xfrm>
          <a:prstGeom prst="uturnArrow">
            <a:avLst>
              <a:gd name="adj1" fmla="val 25000"/>
              <a:gd name="adj2" fmla="val 25000"/>
              <a:gd name="adj3" fmla="val 25000"/>
              <a:gd name="adj4" fmla="val 43750"/>
              <a:gd name="adj5" fmla="val 100000"/>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Right Arrow 30">
            <a:extLst>
              <a:ext uri="{FF2B5EF4-FFF2-40B4-BE49-F238E27FC236}">
                <a16:creationId xmlns:a16="http://schemas.microsoft.com/office/drawing/2014/main" id="{AC042C1F-369F-D809-7A16-C4D04127CBEF}"/>
              </a:ext>
            </a:extLst>
          </p:cNvPr>
          <p:cNvSpPr/>
          <p:nvPr/>
        </p:nvSpPr>
        <p:spPr>
          <a:xfrm rot="10800000">
            <a:off x="2495853" y="4608891"/>
            <a:ext cx="624716" cy="300290"/>
          </a:xfrm>
          <a:prstGeom prst="rightArrow">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ight Arrow 31">
            <a:extLst>
              <a:ext uri="{FF2B5EF4-FFF2-40B4-BE49-F238E27FC236}">
                <a16:creationId xmlns:a16="http://schemas.microsoft.com/office/drawing/2014/main" id="{562F4456-94C1-1E29-7B19-A713A531F624}"/>
              </a:ext>
            </a:extLst>
          </p:cNvPr>
          <p:cNvSpPr/>
          <p:nvPr/>
        </p:nvSpPr>
        <p:spPr>
          <a:xfrm rot="10800000">
            <a:off x="293382" y="4608891"/>
            <a:ext cx="1288445" cy="300291"/>
          </a:xfrm>
          <a:prstGeom prst="rightArrow">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396EBCF4-D534-D319-ED7D-507C275FC0AB}"/>
              </a:ext>
            </a:extLst>
          </p:cNvPr>
          <p:cNvSpPr>
            <a:spLocks noGrp="1"/>
          </p:cNvSpPr>
          <p:nvPr>
            <p:ph type="sldNum" sz="quarter" idx="12"/>
          </p:nvPr>
        </p:nvSpPr>
        <p:spPr/>
        <p:txBody>
          <a:bodyPr/>
          <a:lstStyle/>
          <a:p>
            <a:fld id="{CB7730FE-DA7C-794D-AFF2-443A6050F390}" type="slidenum">
              <a:rPr lang="en-US" smtClean="0"/>
              <a:t>18</a:t>
            </a:fld>
            <a:endParaRPr lang="en-US"/>
          </a:p>
        </p:txBody>
      </p:sp>
      <p:sp>
        <p:nvSpPr>
          <p:cNvPr id="7" name="TextBox 6">
            <a:extLst>
              <a:ext uri="{FF2B5EF4-FFF2-40B4-BE49-F238E27FC236}">
                <a16:creationId xmlns:a16="http://schemas.microsoft.com/office/drawing/2014/main" id="{6862D92D-4CD5-9C71-F682-6D39EA548FF5}"/>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Tree>
    <p:extLst>
      <p:ext uri="{BB962C8B-B14F-4D97-AF65-F5344CB8AC3E}">
        <p14:creationId xmlns:p14="http://schemas.microsoft.com/office/powerpoint/2010/main" val="1780502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F11D5-F204-8063-73EE-067B94D5B798}"/>
              </a:ext>
            </a:extLst>
          </p:cNvPr>
          <p:cNvSpPr>
            <a:spLocks noGrp="1"/>
          </p:cNvSpPr>
          <p:nvPr>
            <p:ph type="title"/>
          </p:nvPr>
        </p:nvSpPr>
        <p:spPr>
          <a:xfrm>
            <a:off x="635816" y="523926"/>
            <a:ext cx="10515600" cy="1325563"/>
          </a:xfrm>
        </p:spPr>
        <p:txBody>
          <a:bodyPr/>
          <a:lstStyle/>
          <a:p>
            <a:r>
              <a:rPr lang="en-US" dirty="0"/>
              <a:t>SGLang Structure: Inside TP Worker</a:t>
            </a:r>
          </a:p>
        </p:txBody>
      </p:sp>
      <p:grpSp>
        <p:nvGrpSpPr>
          <p:cNvPr id="127" name="Group 126">
            <a:extLst>
              <a:ext uri="{FF2B5EF4-FFF2-40B4-BE49-F238E27FC236}">
                <a16:creationId xmlns:a16="http://schemas.microsoft.com/office/drawing/2014/main" id="{20D27BBF-1755-6221-FB3C-473C0F3E9AF4}"/>
              </a:ext>
            </a:extLst>
          </p:cNvPr>
          <p:cNvGrpSpPr/>
          <p:nvPr/>
        </p:nvGrpSpPr>
        <p:grpSpPr>
          <a:xfrm>
            <a:off x="11987" y="1665408"/>
            <a:ext cx="4094080" cy="2203626"/>
            <a:chOff x="111081" y="1646980"/>
            <a:chExt cx="4094080" cy="2203626"/>
          </a:xfrm>
        </p:grpSpPr>
        <p:grpSp>
          <p:nvGrpSpPr>
            <p:cNvPr id="77" name="Group 76">
              <a:extLst>
                <a:ext uri="{FF2B5EF4-FFF2-40B4-BE49-F238E27FC236}">
                  <a16:creationId xmlns:a16="http://schemas.microsoft.com/office/drawing/2014/main" id="{93DCBC43-7EF4-AEA0-45B8-EF834FBE22EB}"/>
                </a:ext>
              </a:extLst>
            </p:cNvPr>
            <p:cNvGrpSpPr/>
            <p:nvPr/>
          </p:nvGrpSpPr>
          <p:grpSpPr>
            <a:xfrm>
              <a:off x="1166040" y="2117716"/>
              <a:ext cx="3039121" cy="1091068"/>
              <a:chOff x="5092471" y="3064215"/>
              <a:chExt cx="4394429" cy="1455853"/>
            </a:xfrm>
          </p:grpSpPr>
          <p:sp>
            <p:nvSpPr>
              <p:cNvPr id="47" name="Rounded Rectangle 46">
                <a:extLst>
                  <a:ext uri="{FF2B5EF4-FFF2-40B4-BE49-F238E27FC236}">
                    <a16:creationId xmlns:a16="http://schemas.microsoft.com/office/drawing/2014/main" id="{76E8185A-4974-E5DD-90DA-909063A79142}"/>
                  </a:ext>
                </a:extLst>
              </p:cNvPr>
              <p:cNvSpPr/>
              <p:nvPr/>
            </p:nvSpPr>
            <p:spPr>
              <a:xfrm>
                <a:off x="5092471" y="3064215"/>
                <a:ext cx="4394429" cy="1455853"/>
              </a:xfrm>
              <a:prstGeom prst="roundRect">
                <a:avLst>
                  <a:gd name="adj" fmla="val 3624"/>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CB78A1EE-DBE3-F4F2-0DB1-5B8F29E41E3B}"/>
                  </a:ext>
                </a:extLst>
              </p:cNvPr>
              <p:cNvSpPr/>
              <p:nvPr/>
            </p:nvSpPr>
            <p:spPr>
              <a:xfrm>
                <a:off x="7358741" y="3140641"/>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276C1706-D963-C936-9A20-F047539C46CE}"/>
                  </a:ext>
                </a:extLst>
              </p:cNvPr>
              <p:cNvSpPr/>
              <p:nvPr/>
            </p:nvSpPr>
            <p:spPr>
              <a:xfrm>
                <a:off x="7788726" y="3140641"/>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49DD946E-963C-B14D-B886-5F6E65F45D29}"/>
                  </a:ext>
                </a:extLst>
              </p:cNvPr>
              <p:cNvSpPr/>
              <p:nvPr/>
            </p:nvSpPr>
            <p:spPr>
              <a:xfrm>
                <a:off x="8648696" y="3600450"/>
                <a:ext cx="381000" cy="375557"/>
              </a:xfrm>
              <a:prstGeom prst="roundRect">
                <a:avLst/>
              </a:prstGeom>
              <a:pattFill prst="wdUpDiag">
                <a:fgClr>
                  <a:schemeClr val="accent4">
                    <a:lumMod val="20000"/>
                    <a:lumOff val="8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83AF9171-2D97-699D-3F65-8F6E505E53ED}"/>
                  </a:ext>
                </a:extLst>
              </p:cNvPr>
              <p:cNvSpPr/>
              <p:nvPr/>
            </p:nvSpPr>
            <p:spPr>
              <a:xfrm>
                <a:off x="7788726" y="3600450"/>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a:extLst>
                  <a:ext uri="{FF2B5EF4-FFF2-40B4-BE49-F238E27FC236}">
                    <a16:creationId xmlns:a16="http://schemas.microsoft.com/office/drawing/2014/main" id="{F62A0220-3B49-BFE9-C9EC-61B47E00EC53}"/>
                  </a:ext>
                </a:extLst>
              </p:cNvPr>
              <p:cNvSpPr/>
              <p:nvPr/>
            </p:nvSpPr>
            <p:spPr>
              <a:xfrm>
                <a:off x="8218711" y="3600450"/>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a:extLst>
                  <a:ext uri="{FF2B5EF4-FFF2-40B4-BE49-F238E27FC236}">
                    <a16:creationId xmlns:a16="http://schemas.microsoft.com/office/drawing/2014/main" id="{CBFD0D37-7452-8C50-0E64-8235421775F1}"/>
                  </a:ext>
                </a:extLst>
              </p:cNvPr>
              <p:cNvSpPr/>
              <p:nvPr/>
            </p:nvSpPr>
            <p:spPr>
              <a:xfrm>
                <a:off x="6928756" y="4060259"/>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12288EBB-BDD3-F5E4-5643-9FD92B58B8E5}"/>
                  </a:ext>
                </a:extLst>
              </p:cNvPr>
              <p:cNvSpPr/>
              <p:nvPr/>
            </p:nvSpPr>
            <p:spPr>
              <a:xfrm>
                <a:off x="7358741" y="4060259"/>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0F2BDF11-ECB7-9055-B896-18D8EAE7EFBC}"/>
                  </a:ext>
                </a:extLst>
              </p:cNvPr>
              <p:cNvSpPr/>
              <p:nvPr/>
            </p:nvSpPr>
            <p:spPr>
              <a:xfrm>
                <a:off x="7788726" y="4060259"/>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a:extLst>
                  <a:ext uri="{FF2B5EF4-FFF2-40B4-BE49-F238E27FC236}">
                    <a16:creationId xmlns:a16="http://schemas.microsoft.com/office/drawing/2014/main" id="{205A9ED6-ACEE-B71C-2C79-84652E9A55DD}"/>
                  </a:ext>
                </a:extLst>
              </p:cNvPr>
              <p:cNvSpPr/>
              <p:nvPr/>
            </p:nvSpPr>
            <p:spPr>
              <a:xfrm>
                <a:off x="5124451" y="3140641"/>
                <a:ext cx="2185305" cy="375557"/>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ed Rectangle 39">
                <a:extLst>
                  <a:ext uri="{FF2B5EF4-FFF2-40B4-BE49-F238E27FC236}">
                    <a16:creationId xmlns:a16="http://schemas.microsoft.com/office/drawing/2014/main" id="{DD71DD8C-7B2C-44A2-F756-4AB8EBA7A660}"/>
                  </a:ext>
                </a:extLst>
              </p:cNvPr>
              <p:cNvSpPr/>
              <p:nvPr/>
            </p:nvSpPr>
            <p:spPr>
              <a:xfrm>
                <a:off x="5124451" y="3600450"/>
                <a:ext cx="2615290" cy="375557"/>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ounded Rectangle 40">
                <a:extLst>
                  <a:ext uri="{FF2B5EF4-FFF2-40B4-BE49-F238E27FC236}">
                    <a16:creationId xmlns:a16="http://schemas.microsoft.com/office/drawing/2014/main" id="{17F897B5-9FD9-99D2-605D-E6A9E1A1D930}"/>
                  </a:ext>
                </a:extLst>
              </p:cNvPr>
              <p:cNvSpPr/>
              <p:nvPr/>
            </p:nvSpPr>
            <p:spPr>
              <a:xfrm>
                <a:off x="5129890" y="4060259"/>
                <a:ext cx="1749881" cy="375557"/>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ounded Rectangle 43">
                <a:extLst>
                  <a:ext uri="{FF2B5EF4-FFF2-40B4-BE49-F238E27FC236}">
                    <a16:creationId xmlns:a16="http://schemas.microsoft.com/office/drawing/2014/main" id="{39381314-5844-5FAF-6D89-903B51AA0CEB}"/>
                  </a:ext>
                </a:extLst>
              </p:cNvPr>
              <p:cNvSpPr/>
              <p:nvPr/>
            </p:nvSpPr>
            <p:spPr>
              <a:xfrm>
                <a:off x="8218711" y="3140640"/>
                <a:ext cx="381000" cy="375557"/>
              </a:xfrm>
              <a:prstGeom prst="roundRect">
                <a:avLst/>
              </a:prstGeom>
              <a:pattFill prst="wdUpDiag">
                <a:fgClr>
                  <a:schemeClr val="accent4">
                    <a:lumMod val="20000"/>
                    <a:lumOff val="8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ounded Rectangle 44">
                <a:extLst>
                  <a:ext uri="{FF2B5EF4-FFF2-40B4-BE49-F238E27FC236}">
                    <a16:creationId xmlns:a16="http://schemas.microsoft.com/office/drawing/2014/main" id="{3CBCADEF-F4FB-E386-B637-B8DC1B017156}"/>
                  </a:ext>
                </a:extLst>
              </p:cNvPr>
              <p:cNvSpPr/>
              <p:nvPr/>
            </p:nvSpPr>
            <p:spPr>
              <a:xfrm>
                <a:off x="8218711" y="4060259"/>
                <a:ext cx="381000" cy="375557"/>
              </a:xfrm>
              <a:prstGeom prst="roundRect">
                <a:avLst/>
              </a:prstGeom>
              <a:pattFill prst="wdUpDiag">
                <a:fgClr>
                  <a:schemeClr val="accent5"/>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TextBox 65">
              <a:extLst>
                <a:ext uri="{FF2B5EF4-FFF2-40B4-BE49-F238E27FC236}">
                  <a16:creationId xmlns:a16="http://schemas.microsoft.com/office/drawing/2014/main" id="{65A4FC7B-63F7-CAFB-7CAD-AEEC646D715D}"/>
                </a:ext>
              </a:extLst>
            </p:cNvPr>
            <p:cNvSpPr txBox="1"/>
            <p:nvPr/>
          </p:nvSpPr>
          <p:spPr>
            <a:xfrm>
              <a:off x="111081" y="3349408"/>
              <a:ext cx="2754024" cy="369332"/>
            </a:xfrm>
            <a:prstGeom prst="rect">
              <a:avLst/>
            </a:prstGeom>
            <a:noFill/>
          </p:spPr>
          <p:txBody>
            <a:bodyPr wrap="none" rtlCol="0">
              <a:spAutoFit/>
            </a:bodyPr>
            <a:lstStyle/>
            <a:p>
              <a:r>
                <a:rPr lang="en-US" dirty="0"/>
                <a:t>EOS token, finished this req</a:t>
              </a:r>
            </a:p>
          </p:txBody>
        </p:sp>
        <p:pic>
          <p:nvPicPr>
            <p:cNvPr id="67" name="Graphic 66" descr="Back with solid fill">
              <a:extLst>
                <a:ext uri="{FF2B5EF4-FFF2-40B4-BE49-F238E27FC236}">
                  <a16:creationId xmlns:a16="http://schemas.microsoft.com/office/drawing/2014/main" id="{9101E414-2E21-2439-4069-09F921EF208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flipV="1">
              <a:off x="2764551" y="3105373"/>
              <a:ext cx="747787" cy="745233"/>
            </a:xfrm>
            <a:prstGeom prst="rect">
              <a:avLst/>
            </a:prstGeom>
          </p:spPr>
        </p:pic>
        <p:sp>
          <p:nvSpPr>
            <p:cNvPr id="82" name="TextBox 81">
              <a:extLst>
                <a:ext uri="{FF2B5EF4-FFF2-40B4-BE49-F238E27FC236}">
                  <a16:creationId xmlns:a16="http://schemas.microsoft.com/office/drawing/2014/main" id="{8E4A4126-E8B5-9A92-5CA0-05FCBBD18A7F}"/>
                </a:ext>
              </a:extLst>
            </p:cNvPr>
            <p:cNvSpPr txBox="1"/>
            <p:nvPr/>
          </p:nvSpPr>
          <p:spPr>
            <a:xfrm>
              <a:off x="1908309" y="1646980"/>
              <a:ext cx="1652568" cy="369332"/>
            </a:xfrm>
            <a:prstGeom prst="rect">
              <a:avLst/>
            </a:prstGeom>
            <a:noFill/>
          </p:spPr>
          <p:txBody>
            <a:bodyPr wrap="none" rtlCol="0">
              <a:spAutoFit/>
            </a:bodyPr>
            <a:lstStyle/>
            <a:p>
              <a:r>
                <a:rPr lang="en-US" dirty="0"/>
                <a:t>1.Decode Batch</a:t>
              </a:r>
            </a:p>
          </p:txBody>
        </p:sp>
      </p:grpSp>
      <p:grpSp>
        <p:nvGrpSpPr>
          <p:cNvPr id="126" name="Group 125">
            <a:extLst>
              <a:ext uri="{FF2B5EF4-FFF2-40B4-BE49-F238E27FC236}">
                <a16:creationId xmlns:a16="http://schemas.microsoft.com/office/drawing/2014/main" id="{811293E9-2C6F-B914-64C5-F8C0874E9ACE}"/>
              </a:ext>
            </a:extLst>
          </p:cNvPr>
          <p:cNvGrpSpPr/>
          <p:nvPr/>
        </p:nvGrpSpPr>
        <p:grpSpPr>
          <a:xfrm>
            <a:off x="4717836" y="1640887"/>
            <a:ext cx="2546543" cy="2124540"/>
            <a:chOff x="4486173" y="1669187"/>
            <a:chExt cx="2546543" cy="2124540"/>
          </a:xfrm>
        </p:grpSpPr>
        <p:sp>
          <p:nvSpPr>
            <p:cNvPr id="81" name="Rounded Rectangle 80">
              <a:extLst>
                <a:ext uri="{FF2B5EF4-FFF2-40B4-BE49-F238E27FC236}">
                  <a16:creationId xmlns:a16="http://schemas.microsoft.com/office/drawing/2014/main" id="{8FAD25C2-3325-60DB-0559-27A132F26288}"/>
                </a:ext>
              </a:extLst>
            </p:cNvPr>
            <p:cNvSpPr/>
            <p:nvPr/>
          </p:nvSpPr>
          <p:spPr>
            <a:xfrm>
              <a:off x="5196288" y="2341274"/>
              <a:ext cx="1008508" cy="369332"/>
            </a:xfrm>
            <a:prstGeom prst="roundRect">
              <a:avLst>
                <a:gd name="adj" fmla="val 3624"/>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ounded Rectangle 45">
              <a:extLst>
                <a:ext uri="{FF2B5EF4-FFF2-40B4-BE49-F238E27FC236}">
                  <a16:creationId xmlns:a16="http://schemas.microsoft.com/office/drawing/2014/main" id="{E915864F-5072-9F16-DA3E-E197461B2478}"/>
                </a:ext>
              </a:extLst>
            </p:cNvPr>
            <p:cNvSpPr/>
            <p:nvPr/>
          </p:nvSpPr>
          <p:spPr>
            <a:xfrm>
              <a:off x="5252292" y="2399806"/>
              <a:ext cx="896665" cy="258169"/>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5" name="Graphic 64" descr="Back with solid fill">
              <a:extLst>
                <a:ext uri="{FF2B5EF4-FFF2-40B4-BE49-F238E27FC236}">
                  <a16:creationId xmlns:a16="http://schemas.microsoft.com/office/drawing/2014/main" id="{EEEE5FE3-31D6-D6CE-CBB5-86DD6EF4955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V="1">
              <a:off x="6136052" y="2615968"/>
              <a:ext cx="896664" cy="745233"/>
            </a:xfrm>
            <a:prstGeom prst="rect">
              <a:avLst/>
            </a:prstGeom>
          </p:spPr>
        </p:pic>
        <p:sp>
          <p:nvSpPr>
            <p:cNvPr id="75" name="TextBox 74">
              <a:extLst>
                <a:ext uri="{FF2B5EF4-FFF2-40B4-BE49-F238E27FC236}">
                  <a16:creationId xmlns:a16="http://schemas.microsoft.com/office/drawing/2014/main" id="{68AFED3C-C955-C4EA-840C-9D1AEA309AC9}"/>
                </a:ext>
              </a:extLst>
            </p:cNvPr>
            <p:cNvSpPr txBox="1"/>
            <p:nvPr/>
          </p:nvSpPr>
          <p:spPr>
            <a:xfrm>
              <a:off x="4486173" y="3147396"/>
              <a:ext cx="2541080" cy="646331"/>
            </a:xfrm>
            <a:prstGeom prst="rect">
              <a:avLst/>
            </a:prstGeom>
            <a:noFill/>
          </p:spPr>
          <p:txBody>
            <a:bodyPr wrap="square" rtlCol="0">
              <a:spAutoFit/>
            </a:bodyPr>
            <a:lstStyle/>
            <a:p>
              <a:pPr algn="ctr"/>
              <a:r>
                <a:rPr lang="en-US" dirty="0"/>
                <a:t>Merge into decode batch</a:t>
              </a:r>
            </a:p>
            <a:p>
              <a:pPr algn="ctr"/>
              <a:r>
                <a:rPr lang="en-US" dirty="0"/>
                <a:t>ready for decode</a:t>
              </a:r>
            </a:p>
          </p:txBody>
        </p:sp>
        <p:sp>
          <p:nvSpPr>
            <p:cNvPr id="83" name="TextBox 82">
              <a:extLst>
                <a:ext uri="{FF2B5EF4-FFF2-40B4-BE49-F238E27FC236}">
                  <a16:creationId xmlns:a16="http://schemas.microsoft.com/office/drawing/2014/main" id="{C15E7815-B3CC-6EC8-7534-5D98C2D0EE64}"/>
                </a:ext>
              </a:extLst>
            </p:cNvPr>
            <p:cNvSpPr txBox="1"/>
            <p:nvPr/>
          </p:nvSpPr>
          <p:spPr>
            <a:xfrm>
              <a:off x="4726525" y="1669187"/>
              <a:ext cx="2175660" cy="369332"/>
            </a:xfrm>
            <a:prstGeom prst="rect">
              <a:avLst/>
            </a:prstGeom>
            <a:noFill/>
          </p:spPr>
          <p:txBody>
            <a:bodyPr wrap="none" rtlCol="0">
              <a:spAutoFit/>
            </a:bodyPr>
            <a:lstStyle/>
            <a:p>
              <a:r>
                <a:rPr lang="en-US" dirty="0"/>
                <a:t>2.Prefill a New Batch</a:t>
              </a:r>
            </a:p>
          </p:txBody>
        </p:sp>
      </p:grpSp>
      <p:sp>
        <p:nvSpPr>
          <p:cNvPr id="104" name="TextBox 103">
            <a:extLst>
              <a:ext uri="{FF2B5EF4-FFF2-40B4-BE49-F238E27FC236}">
                <a16:creationId xmlns:a16="http://schemas.microsoft.com/office/drawing/2014/main" id="{1CF11544-09BF-11B7-7FE2-3C8EDE9B81E4}"/>
              </a:ext>
            </a:extLst>
          </p:cNvPr>
          <p:cNvSpPr txBox="1"/>
          <p:nvPr/>
        </p:nvSpPr>
        <p:spPr>
          <a:xfrm>
            <a:off x="1747157" y="5136969"/>
            <a:ext cx="8330101" cy="584775"/>
          </a:xfrm>
          <a:prstGeom prst="rect">
            <a:avLst/>
          </a:prstGeom>
          <a:noFill/>
        </p:spPr>
        <p:txBody>
          <a:bodyPr wrap="none" rtlCol="0">
            <a:spAutoFit/>
          </a:bodyPr>
          <a:lstStyle/>
          <a:p>
            <a:r>
              <a:rPr lang="en-US" sz="3200" dirty="0"/>
              <a:t>How to always keep the batch size large enough?</a:t>
            </a:r>
          </a:p>
        </p:txBody>
      </p:sp>
      <p:grpSp>
        <p:nvGrpSpPr>
          <p:cNvPr id="5" name="Group 4">
            <a:extLst>
              <a:ext uri="{FF2B5EF4-FFF2-40B4-BE49-F238E27FC236}">
                <a16:creationId xmlns:a16="http://schemas.microsoft.com/office/drawing/2014/main" id="{632B916A-EDA7-07C3-7958-154AB7A5DCC4}"/>
              </a:ext>
            </a:extLst>
          </p:cNvPr>
          <p:cNvGrpSpPr/>
          <p:nvPr/>
        </p:nvGrpSpPr>
        <p:grpSpPr>
          <a:xfrm>
            <a:off x="3659451" y="4112987"/>
            <a:ext cx="4533547" cy="758625"/>
            <a:chOff x="3659451" y="4112987"/>
            <a:chExt cx="4533547" cy="758625"/>
          </a:xfrm>
        </p:grpSpPr>
        <p:grpSp>
          <p:nvGrpSpPr>
            <p:cNvPr id="120" name="Group 119">
              <a:extLst>
                <a:ext uri="{FF2B5EF4-FFF2-40B4-BE49-F238E27FC236}">
                  <a16:creationId xmlns:a16="http://schemas.microsoft.com/office/drawing/2014/main" id="{611AB203-09F2-CF76-71FD-03E5AE1B2D4A}"/>
                </a:ext>
              </a:extLst>
            </p:cNvPr>
            <p:cNvGrpSpPr/>
            <p:nvPr/>
          </p:nvGrpSpPr>
          <p:grpSpPr>
            <a:xfrm>
              <a:off x="3659451" y="4112987"/>
              <a:ext cx="2793574" cy="369332"/>
              <a:chOff x="1602505" y="3988450"/>
              <a:chExt cx="2793574" cy="369332"/>
            </a:xfrm>
          </p:grpSpPr>
          <p:sp>
            <p:nvSpPr>
              <p:cNvPr id="106" name="Rounded Rectangle 105">
                <a:extLst>
                  <a:ext uri="{FF2B5EF4-FFF2-40B4-BE49-F238E27FC236}">
                    <a16:creationId xmlns:a16="http://schemas.microsoft.com/office/drawing/2014/main" id="{DC1741D5-BA74-6124-1A1C-C3A25DA2FDD7}"/>
                  </a:ext>
                </a:extLst>
              </p:cNvPr>
              <p:cNvSpPr/>
              <p:nvPr/>
            </p:nvSpPr>
            <p:spPr>
              <a:xfrm>
                <a:off x="1602505" y="4041481"/>
                <a:ext cx="263494" cy="281456"/>
              </a:xfrm>
              <a:prstGeom prst="roundRect">
                <a:avLst/>
              </a:prstGeom>
              <a:pattFill prst="wdUpDiag">
                <a:fgClr>
                  <a:schemeClr val="accent4">
                    <a:lumMod val="20000"/>
                    <a:lumOff val="8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TextBox 108">
                <a:extLst>
                  <a:ext uri="{FF2B5EF4-FFF2-40B4-BE49-F238E27FC236}">
                    <a16:creationId xmlns:a16="http://schemas.microsoft.com/office/drawing/2014/main" id="{213D5236-36B9-A7E7-955E-2DC0599CFE8E}"/>
                  </a:ext>
                </a:extLst>
              </p:cNvPr>
              <p:cNvSpPr txBox="1"/>
              <p:nvPr/>
            </p:nvSpPr>
            <p:spPr>
              <a:xfrm>
                <a:off x="1854999" y="3988450"/>
                <a:ext cx="2541080" cy="369332"/>
              </a:xfrm>
              <a:prstGeom prst="rect">
                <a:avLst/>
              </a:prstGeom>
              <a:noFill/>
            </p:spPr>
            <p:txBody>
              <a:bodyPr wrap="square" rtlCol="0">
                <a:spAutoFit/>
              </a:bodyPr>
              <a:lstStyle/>
              <a:p>
                <a:r>
                  <a:rPr lang="en-US" dirty="0"/>
                  <a:t>newly decoded token</a:t>
                </a:r>
              </a:p>
            </p:txBody>
          </p:sp>
        </p:grpSp>
        <p:grpSp>
          <p:nvGrpSpPr>
            <p:cNvPr id="119" name="Group 118">
              <a:extLst>
                <a:ext uri="{FF2B5EF4-FFF2-40B4-BE49-F238E27FC236}">
                  <a16:creationId xmlns:a16="http://schemas.microsoft.com/office/drawing/2014/main" id="{88B0C0DB-ECEB-FE01-1BA2-AB5C7DEFF0C8}"/>
                </a:ext>
              </a:extLst>
            </p:cNvPr>
            <p:cNvGrpSpPr/>
            <p:nvPr/>
          </p:nvGrpSpPr>
          <p:grpSpPr>
            <a:xfrm>
              <a:off x="3659451" y="4502280"/>
              <a:ext cx="2434025" cy="369332"/>
              <a:chOff x="1602505" y="4377743"/>
              <a:chExt cx="2434025" cy="369332"/>
            </a:xfrm>
          </p:grpSpPr>
          <p:sp>
            <p:nvSpPr>
              <p:cNvPr id="107" name="Rounded Rectangle 106">
                <a:extLst>
                  <a:ext uri="{FF2B5EF4-FFF2-40B4-BE49-F238E27FC236}">
                    <a16:creationId xmlns:a16="http://schemas.microsoft.com/office/drawing/2014/main" id="{F81DD443-D0E5-5FDF-A1CB-3390614F45FC}"/>
                  </a:ext>
                </a:extLst>
              </p:cNvPr>
              <p:cNvSpPr/>
              <p:nvPr/>
            </p:nvSpPr>
            <p:spPr>
              <a:xfrm>
                <a:off x="1602505" y="4431013"/>
                <a:ext cx="263494" cy="281456"/>
              </a:xfrm>
              <a:prstGeom prst="roundRect">
                <a:avLst/>
              </a:prstGeom>
              <a:pattFill prst="wdUpDiag">
                <a:fgClr>
                  <a:schemeClr val="accent5"/>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TextBox 109">
                <a:extLst>
                  <a:ext uri="{FF2B5EF4-FFF2-40B4-BE49-F238E27FC236}">
                    <a16:creationId xmlns:a16="http://schemas.microsoft.com/office/drawing/2014/main" id="{C21C0170-3E5B-8C3B-B357-D717A091AD16}"/>
                  </a:ext>
                </a:extLst>
              </p:cNvPr>
              <p:cNvSpPr txBox="1"/>
              <p:nvPr/>
            </p:nvSpPr>
            <p:spPr>
              <a:xfrm>
                <a:off x="1865999" y="4377743"/>
                <a:ext cx="2170531" cy="369332"/>
              </a:xfrm>
              <a:prstGeom prst="rect">
                <a:avLst/>
              </a:prstGeom>
              <a:noFill/>
            </p:spPr>
            <p:txBody>
              <a:bodyPr wrap="none" rtlCol="0">
                <a:spAutoFit/>
              </a:bodyPr>
              <a:lstStyle/>
              <a:p>
                <a:r>
                  <a:rPr lang="en-US" dirty="0"/>
                  <a:t>EOS (newly decoded)</a:t>
                </a:r>
              </a:p>
            </p:txBody>
          </p:sp>
        </p:grpSp>
        <p:grpSp>
          <p:nvGrpSpPr>
            <p:cNvPr id="118" name="Group 117">
              <a:extLst>
                <a:ext uri="{FF2B5EF4-FFF2-40B4-BE49-F238E27FC236}">
                  <a16:creationId xmlns:a16="http://schemas.microsoft.com/office/drawing/2014/main" id="{93EAEFB6-D593-031A-DA5D-152CFDA10DF2}"/>
                </a:ext>
              </a:extLst>
            </p:cNvPr>
            <p:cNvGrpSpPr/>
            <p:nvPr/>
          </p:nvGrpSpPr>
          <p:grpSpPr>
            <a:xfrm>
              <a:off x="6350151" y="4117042"/>
              <a:ext cx="1817529" cy="369332"/>
              <a:chOff x="4293205" y="3992505"/>
              <a:chExt cx="1817529" cy="369332"/>
            </a:xfrm>
          </p:grpSpPr>
          <p:sp>
            <p:nvSpPr>
              <p:cNvPr id="111" name="Rounded Rectangle 110">
                <a:extLst>
                  <a:ext uri="{FF2B5EF4-FFF2-40B4-BE49-F238E27FC236}">
                    <a16:creationId xmlns:a16="http://schemas.microsoft.com/office/drawing/2014/main" id="{1B2DBF7C-BF6B-A555-E348-722DABFCA0C9}"/>
                  </a:ext>
                </a:extLst>
              </p:cNvPr>
              <p:cNvSpPr/>
              <p:nvPr/>
            </p:nvSpPr>
            <p:spPr>
              <a:xfrm>
                <a:off x="4293205" y="4033639"/>
                <a:ext cx="263494" cy="281456"/>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TextBox 112">
                <a:extLst>
                  <a:ext uri="{FF2B5EF4-FFF2-40B4-BE49-F238E27FC236}">
                    <a16:creationId xmlns:a16="http://schemas.microsoft.com/office/drawing/2014/main" id="{4E7FA034-CE8D-F857-CB95-A717E6917A3F}"/>
                  </a:ext>
                </a:extLst>
              </p:cNvPr>
              <p:cNvSpPr txBox="1"/>
              <p:nvPr/>
            </p:nvSpPr>
            <p:spPr>
              <a:xfrm>
                <a:off x="4550692" y="3992505"/>
                <a:ext cx="1560042" cy="369332"/>
              </a:xfrm>
              <a:prstGeom prst="rect">
                <a:avLst/>
              </a:prstGeom>
              <a:noFill/>
            </p:spPr>
            <p:txBody>
              <a:bodyPr wrap="none" rtlCol="0">
                <a:spAutoFit/>
              </a:bodyPr>
              <a:lstStyle/>
              <a:p>
                <a:r>
                  <a:rPr lang="en-US" dirty="0"/>
                  <a:t>prompt tokens</a:t>
                </a:r>
              </a:p>
            </p:txBody>
          </p:sp>
        </p:grpSp>
        <p:grpSp>
          <p:nvGrpSpPr>
            <p:cNvPr id="117" name="Group 116">
              <a:extLst>
                <a:ext uri="{FF2B5EF4-FFF2-40B4-BE49-F238E27FC236}">
                  <a16:creationId xmlns:a16="http://schemas.microsoft.com/office/drawing/2014/main" id="{320BACC1-A0AC-8B72-61E9-ED9D844AF35F}"/>
                </a:ext>
              </a:extLst>
            </p:cNvPr>
            <p:cNvGrpSpPr/>
            <p:nvPr/>
          </p:nvGrpSpPr>
          <p:grpSpPr>
            <a:xfrm>
              <a:off x="6358923" y="4499905"/>
              <a:ext cx="1834075" cy="369332"/>
              <a:chOff x="1615410" y="4655801"/>
              <a:chExt cx="1834075" cy="369332"/>
            </a:xfrm>
          </p:grpSpPr>
          <p:sp>
            <p:nvSpPr>
              <p:cNvPr id="114" name="Rounded Rectangle 113">
                <a:extLst>
                  <a:ext uri="{FF2B5EF4-FFF2-40B4-BE49-F238E27FC236}">
                    <a16:creationId xmlns:a16="http://schemas.microsoft.com/office/drawing/2014/main" id="{83C6D14E-B04B-A72B-80E1-39ECF71FFF7A}"/>
                  </a:ext>
                </a:extLst>
              </p:cNvPr>
              <p:cNvSpPr/>
              <p:nvPr/>
            </p:nvSpPr>
            <p:spPr>
              <a:xfrm>
                <a:off x="1615410" y="4710249"/>
                <a:ext cx="263494" cy="281456"/>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TextBox 115">
                <a:extLst>
                  <a:ext uri="{FF2B5EF4-FFF2-40B4-BE49-F238E27FC236}">
                    <a16:creationId xmlns:a16="http://schemas.microsoft.com/office/drawing/2014/main" id="{71B5D670-BF41-06BB-DB7C-8101EB0B036F}"/>
                  </a:ext>
                </a:extLst>
              </p:cNvPr>
              <p:cNvSpPr txBox="1"/>
              <p:nvPr/>
            </p:nvSpPr>
            <p:spPr>
              <a:xfrm>
                <a:off x="1865397" y="4655801"/>
                <a:ext cx="1584088" cy="369332"/>
              </a:xfrm>
              <a:prstGeom prst="rect">
                <a:avLst/>
              </a:prstGeom>
              <a:noFill/>
            </p:spPr>
            <p:txBody>
              <a:bodyPr wrap="none" rtlCol="0">
                <a:spAutoFit/>
              </a:bodyPr>
              <a:lstStyle/>
              <a:p>
                <a:r>
                  <a:rPr lang="en-US" dirty="0"/>
                  <a:t>decoded token</a:t>
                </a:r>
              </a:p>
            </p:txBody>
          </p:sp>
        </p:grpSp>
      </p:grpSp>
      <p:grpSp>
        <p:nvGrpSpPr>
          <p:cNvPr id="125" name="Group 124">
            <a:extLst>
              <a:ext uri="{FF2B5EF4-FFF2-40B4-BE49-F238E27FC236}">
                <a16:creationId xmlns:a16="http://schemas.microsoft.com/office/drawing/2014/main" id="{4FC4B1A9-BDF5-18D7-9FBA-BD7BF4E7F1A9}"/>
              </a:ext>
            </a:extLst>
          </p:cNvPr>
          <p:cNvGrpSpPr/>
          <p:nvPr/>
        </p:nvGrpSpPr>
        <p:grpSpPr>
          <a:xfrm>
            <a:off x="8398068" y="1665408"/>
            <a:ext cx="3224712" cy="1528379"/>
            <a:chOff x="7160259" y="1651347"/>
            <a:chExt cx="3224712" cy="1528379"/>
          </a:xfrm>
        </p:grpSpPr>
        <p:grpSp>
          <p:nvGrpSpPr>
            <p:cNvPr id="105" name="Group 104">
              <a:extLst>
                <a:ext uri="{FF2B5EF4-FFF2-40B4-BE49-F238E27FC236}">
                  <a16:creationId xmlns:a16="http://schemas.microsoft.com/office/drawing/2014/main" id="{7EF036ED-E2BA-4F25-D045-29558904C768}"/>
                </a:ext>
              </a:extLst>
            </p:cNvPr>
            <p:cNvGrpSpPr/>
            <p:nvPr/>
          </p:nvGrpSpPr>
          <p:grpSpPr>
            <a:xfrm>
              <a:off x="7160259" y="2088658"/>
              <a:ext cx="3224712" cy="1091068"/>
              <a:chOff x="7160259" y="2114784"/>
              <a:chExt cx="3224712" cy="1091068"/>
            </a:xfrm>
          </p:grpSpPr>
          <p:grpSp>
            <p:nvGrpSpPr>
              <p:cNvPr id="84" name="Group 83">
                <a:extLst>
                  <a:ext uri="{FF2B5EF4-FFF2-40B4-BE49-F238E27FC236}">
                    <a16:creationId xmlns:a16="http://schemas.microsoft.com/office/drawing/2014/main" id="{ABE0CD32-E24C-9AA2-DB7E-F2402B81B7FA}"/>
                  </a:ext>
                </a:extLst>
              </p:cNvPr>
              <p:cNvGrpSpPr/>
              <p:nvPr/>
            </p:nvGrpSpPr>
            <p:grpSpPr>
              <a:xfrm>
                <a:off x="7160259" y="2114784"/>
                <a:ext cx="3224712" cy="1091068"/>
                <a:chOff x="5092471" y="3064215"/>
                <a:chExt cx="4662785" cy="1455853"/>
              </a:xfrm>
            </p:grpSpPr>
            <p:sp>
              <p:nvSpPr>
                <p:cNvPr id="85" name="Rounded Rectangle 84">
                  <a:extLst>
                    <a:ext uri="{FF2B5EF4-FFF2-40B4-BE49-F238E27FC236}">
                      <a16:creationId xmlns:a16="http://schemas.microsoft.com/office/drawing/2014/main" id="{1ADACA8A-5E0A-99E6-DF6D-339F7E54EBF0}"/>
                    </a:ext>
                  </a:extLst>
                </p:cNvPr>
                <p:cNvSpPr/>
                <p:nvPr/>
              </p:nvSpPr>
              <p:spPr>
                <a:xfrm>
                  <a:off x="5092471" y="3064215"/>
                  <a:ext cx="4662785" cy="1455853"/>
                </a:xfrm>
                <a:prstGeom prst="roundRect">
                  <a:avLst>
                    <a:gd name="adj" fmla="val 3624"/>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ounded Rectangle 85">
                  <a:extLst>
                    <a:ext uri="{FF2B5EF4-FFF2-40B4-BE49-F238E27FC236}">
                      <a16:creationId xmlns:a16="http://schemas.microsoft.com/office/drawing/2014/main" id="{B7867061-8C5F-7C2A-AB5B-9B59E7B10496}"/>
                    </a:ext>
                  </a:extLst>
                </p:cNvPr>
                <p:cNvSpPr/>
                <p:nvPr/>
              </p:nvSpPr>
              <p:spPr>
                <a:xfrm>
                  <a:off x="7358741" y="3140641"/>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ounded Rectangle 86">
                  <a:extLst>
                    <a:ext uri="{FF2B5EF4-FFF2-40B4-BE49-F238E27FC236}">
                      <a16:creationId xmlns:a16="http://schemas.microsoft.com/office/drawing/2014/main" id="{50D2DF21-00C4-7D44-7ED9-6268227CA7EE}"/>
                    </a:ext>
                  </a:extLst>
                </p:cNvPr>
                <p:cNvSpPr/>
                <p:nvPr/>
              </p:nvSpPr>
              <p:spPr>
                <a:xfrm>
                  <a:off x="7788726" y="3140641"/>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ounded Rectangle 87">
                  <a:extLst>
                    <a:ext uri="{FF2B5EF4-FFF2-40B4-BE49-F238E27FC236}">
                      <a16:creationId xmlns:a16="http://schemas.microsoft.com/office/drawing/2014/main" id="{42608042-66E9-5EEF-B8E9-16D6CA927A93}"/>
                    </a:ext>
                  </a:extLst>
                </p:cNvPr>
                <p:cNvSpPr/>
                <p:nvPr/>
              </p:nvSpPr>
              <p:spPr>
                <a:xfrm>
                  <a:off x="9073685" y="3600451"/>
                  <a:ext cx="381000" cy="375557"/>
                </a:xfrm>
                <a:prstGeom prst="roundRect">
                  <a:avLst/>
                </a:prstGeom>
                <a:pattFill prst="wdUpDiag">
                  <a:fgClr>
                    <a:schemeClr val="accent4">
                      <a:lumMod val="20000"/>
                      <a:lumOff val="8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ounded Rectangle 88">
                  <a:extLst>
                    <a:ext uri="{FF2B5EF4-FFF2-40B4-BE49-F238E27FC236}">
                      <a16:creationId xmlns:a16="http://schemas.microsoft.com/office/drawing/2014/main" id="{C1B51D08-C0D4-8E7F-0E50-FE03898AFD84}"/>
                    </a:ext>
                  </a:extLst>
                </p:cNvPr>
                <p:cNvSpPr/>
                <p:nvPr/>
              </p:nvSpPr>
              <p:spPr>
                <a:xfrm>
                  <a:off x="7788726" y="3600450"/>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ounded Rectangle 89">
                  <a:extLst>
                    <a:ext uri="{FF2B5EF4-FFF2-40B4-BE49-F238E27FC236}">
                      <a16:creationId xmlns:a16="http://schemas.microsoft.com/office/drawing/2014/main" id="{649F6348-4641-5737-98F8-F27D49CE6EC2}"/>
                    </a:ext>
                  </a:extLst>
                </p:cNvPr>
                <p:cNvSpPr/>
                <p:nvPr/>
              </p:nvSpPr>
              <p:spPr>
                <a:xfrm>
                  <a:off x="8218711" y="3600450"/>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ounded Rectangle 93">
                  <a:extLst>
                    <a:ext uri="{FF2B5EF4-FFF2-40B4-BE49-F238E27FC236}">
                      <a16:creationId xmlns:a16="http://schemas.microsoft.com/office/drawing/2014/main" id="{D53BE065-13F3-AECD-08A6-C541AC3D166E}"/>
                    </a:ext>
                  </a:extLst>
                </p:cNvPr>
                <p:cNvSpPr/>
                <p:nvPr/>
              </p:nvSpPr>
              <p:spPr>
                <a:xfrm>
                  <a:off x="5124451" y="3140641"/>
                  <a:ext cx="2185305" cy="375557"/>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Rounded Rectangle 94">
                  <a:extLst>
                    <a:ext uri="{FF2B5EF4-FFF2-40B4-BE49-F238E27FC236}">
                      <a16:creationId xmlns:a16="http://schemas.microsoft.com/office/drawing/2014/main" id="{BA4FCA71-CF02-3CC0-AEA7-41E891FBEB45}"/>
                    </a:ext>
                  </a:extLst>
                </p:cNvPr>
                <p:cNvSpPr/>
                <p:nvPr/>
              </p:nvSpPr>
              <p:spPr>
                <a:xfrm>
                  <a:off x="5124451" y="3600450"/>
                  <a:ext cx="2615290" cy="375557"/>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ounded Rectangle 96">
                  <a:extLst>
                    <a:ext uri="{FF2B5EF4-FFF2-40B4-BE49-F238E27FC236}">
                      <a16:creationId xmlns:a16="http://schemas.microsoft.com/office/drawing/2014/main" id="{A61978BF-3595-D466-11DD-065929380FFD}"/>
                    </a:ext>
                  </a:extLst>
                </p:cNvPr>
                <p:cNvSpPr/>
                <p:nvPr/>
              </p:nvSpPr>
              <p:spPr>
                <a:xfrm>
                  <a:off x="8648696" y="3154596"/>
                  <a:ext cx="381000" cy="375557"/>
                </a:xfrm>
                <a:prstGeom prst="roundRect">
                  <a:avLst/>
                </a:prstGeom>
                <a:pattFill prst="wdUpDiag">
                  <a:fgClr>
                    <a:schemeClr val="accent4">
                      <a:lumMod val="20000"/>
                      <a:lumOff val="8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0" name="Rounded Rectangle 99">
                <a:extLst>
                  <a:ext uri="{FF2B5EF4-FFF2-40B4-BE49-F238E27FC236}">
                    <a16:creationId xmlns:a16="http://schemas.microsoft.com/office/drawing/2014/main" id="{1D1839D5-82C1-C592-6069-F64659D4A302}"/>
                  </a:ext>
                </a:extLst>
              </p:cNvPr>
              <p:cNvSpPr/>
              <p:nvPr/>
            </p:nvSpPr>
            <p:spPr>
              <a:xfrm>
                <a:off x="7190058" y="2861256"/>
                <a:ext cx="933265" cy="271643"/>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ounded Rectangle 100">
                <a:extLst>
                  <a:ext uri="{FF2B5EF4-FFF2-40B4-BE49-F238E27FC236}">
                    <a16:creationId xmlns:a16="http://schemas.microsoft.com/office/drawing/2014/main" id="{81BC194D-4223-FC9A-EA87-041B90227E87}"/>
                  </a:ext>
                </a:extLst>
              </p:cNvPr>
              <p:cNvSpPr/>
              <p:nvPr/>
            </p:nvSpPr>
            <p:spPr>
              <a:xfrm>
                <a:off x="8167384" y="2847858"/>
                <a:ext cx="263494" cy="281456"/>
              </a:xfrm>
              <a:prstGeom prst="roundRect">
                <a:avLst/>
              </a:prstGeom>
              <a:pattFill prst="wdUpDiag">
                <a:fgClr>
                  <a:schemeClr val="accent4">
                    <a:lumMod val="20000"/>
                    <a:lumOff val="8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Rounded Rectangle 101">
                <a:extLst>
                  <a:ext uri="{FF2B5EF4-FFF2-40B4-BE49-F238E27FC236}">
                    <a16:creationId xmlns:a16="http://schemas.microsoft.com/office/drawing/2014/main" id="{B2293C4F-C2B0-1A8B-B4BB-86ED7EC52230}"/>
                  </a:ext>
                </a:extLst>
              </p:cNvPr>
              <p:cNvSpPr/>
              <p:nvPr/>
            </p:nvSpPr>
            <p:spPr>
              <a:xfrm>
                <a:off x="9324309" y="2177499"/>
                <a:ext cx="263494" cy="281456"/>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ounded Rectangle 102">
                <a:extLst>
                  <a:ext uri="{FF2B5EF4-FFF2-40B4-BE49-F238E27FC236}">
                    <a16:creationId xmlns:a16="http://schemas.microsoft.com/office/drawing/2014/main" id="{63DD3320-F136-2C93-2E03-42339FCAF2A2}"/>
                  </a:ext>
                </a:extLst>
              </p:cNvPr>
              <p:cNvSpPr/>
              <p:nvPr/>
            </p:nvSpPr>
            <p:spPr>
              <a:xfrm>
                <a:off x="9621681" y="2522097"/>
                <a:ext cx="263494" cy="281456"/>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2" name="TextBox 121">
              <a:extLst>
                <a:ext uri="{FF2B5EF4-FFF2-40B4-BE49-F238E27FC236}">
                  <a16:creationId xmlns:a16="http://schemas.microsoft.com/office/drawing/2014/main" id="{83CDADD6-6B94-6C75-24AA-86FF1F228C8B}"/>
                </a:ext>
              </a:extLst>
            </p:cNvPr>
            <p:cNvSpPr txBox="1"/>
            <p:nvPr/>
          </p:nvSpPr>
          <p:spPr>
            <a:xfrm>
              <a:off x="7901556" y="1651347"/>
              <a:ext cx="1705916" cy="369332"/>
            </a:xfrm>
            <a:prstGeom prst="rect">
              <a:avLst/>
            </a:prstGeom>
            <a:noFill/>
          </p:spPr>
          <p:txBody>
            <a:bodyPr wrap="none" rtlCol="0">
              <a:spAutoFit/>
            </a:bodyPr>
            <a:lstStyle/>
            <a:p>
              <a:r>
                <a:rPr lang="en-US" dirty="0"/>
                <a:t>3.Decode Batch</a:t>
              </a:r>
            </a:p>
          </p:txBody>
        </p:sp>
      </p:grpSp>
      <p:sp>
        <p:nvSpPr>
          <p:cNvPr id="3" name="Slide Number Placeholder 2">
            <a:extLst>
              <a:ext uri="{FF2B5EF4-FFF2-40B4-BE49-F238E27FC236}">
                <a16:creationId xmlns:a16="http://schemas.microsoft.com/office/drawing/2014/main" id="{9CE096A7-8551-BFC9-0D19-B90910F27A86}"/>
              </a:ext>
            </a:extLst>
          </p:cNvPr>
          <p:cNvSpPr>
            <a:spLocks noGrp="1"/>
          </p:cNvSpPr>
          <p:nvPr>
            <p:ph type="sldNum" sz="quarter" idx="12"/>
          </p:nvPr>
        </p:nvSpPr>
        <p:spPr/>
        <p:txBody>
          <a:bodyPr/>
          <a:lstStyle/>
          <a:p>
            <a:fld id="{CB7730FE-DA7C-794D-AFF2-443A6050F390}" type="slidenum">
              <a:rPr lang="en-US" smtClean="0"/>
              <a:t>19</a:t>
            </a:fld>
            <a:endParaRPr lang="en-US"/>
          </a:p>
        </p:txBody>
      </p:sp>
      <p:sp>
        <p:nvSpPr>
          <p:cNvPr id="4" name="TextBox 3">
            <a:extLst>
              <a:ext uri="{FF2B5EF4-FFF2-40B4-BE49-F238E27FC236}">
                <a16:creationId xmlns:a16="http://schemas.microsoft.com/office/drawing/2014/main" id="{A85FFE32-1B0A-B074-19ED-B67E65C887BE}"/>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Tree>
    <p:extLst>
      <p:ext uri="{BB962C8B-B14F-4D97-AF65-F5344CB8AC3E}">
        <p14:creationId xmlns:p14="http://schemas.microsoft.com/office/powerpoint/2010/main" val="916786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B3EEF5-AF23-66F6-3931-0C96F68F011A}"/>
              </a:ext>
            </a:extLst>
          </p:cNvPr>
          <p:cNvSpPr txBox="1"/>
          <p:nvPr/>
        </p:nvSpPr>
        <p:spPr>
          <a:xfrm>
            <a:off x="2240374" y="1049311"/>
            <a:ext cx="8850500" cy="646331"/>
          </a:xfrm>
          <a:prstGeom prst="rect">
            <a:avLst/>
          </a:prstGeom>
          <a:noFill/>
        </p:spPr>
        <p:txBody>
          <a:bodyPr wrap="none" rtlCol="0">
            <a:spAutoFit/>
          </a:bodyPr>
          <a:lstStyle/>
          <a:p>
            <a:r>
              <a:rPr lang="en-US" sz="3600" dirty="0"/>
              <a:t>Early Stage: the “programming LLM” paradigm</a:t>
            </a:r>
          </a:p>
        </p:txBody>
      </p:sp>
      <p:sp>
        <p:nvSpPr>
          <p:cNvPr id="3" name="TextBox 2">
            <a:extLst>
              <a:ext uri="{FF2B5EF4-FFF2-40B4-BE49-F238E27FC236}">
                <a16:creationId xmlns:a16="http://schemas.microsoft.com/office/drawing/2014/main" id="{E3A81B7C-18D7-C682-C306-8767883061B7}"/>
              </a:ext>
            </a:extLst>
          </p:cNvPr>
          <p:cNvSpPr txBox="1"/>
          <p:nvPr/>
        </p:nvSpPr>
        <p:spPr>
          <a:xfrm>
            <a:off x="1718820" y="2807148"/>
            <a:ext cx="9893606" cy="646331"/>
          </a:xfrm>
          <a:prstGeom prst="rect">
            <a:avLst/>
          </a:prstGeom>
          <a:noFill/>
        </p:spPr>
        <p:txBody>
          <a:bodyPr wrap="none" rtlCol="0">
            <a:spAutoFit/>
          </a:bodyPr>
          <a:lstStyle/>
          <a:p>
            <a:r>
              <a:rPr lang="en-US" sz="3600" dirty="0"/>
              <a:t>Middle Stage: innovative features and optimizations</a:t>
            </a:r>
          </a:p>
        </p:txBody>
      </p:sp>
      <p:sp>
        <p:nvSpPr>
          <p:cNvPr id="4" name="TextBox 3">
            <a:extLst>
              <a:ext uri="{FF2B5EF4-FFF2-40B4-BE49-F238E27FC236}">
                <a16:creationId xmlns:a16="http://schemas.microsoft.com/office/drawing/2014/main" id="{A7B0CB25-0AC2-BF0D-7C70-0CECE6927A03}"/>
              </a:ext>
            </a:extLst>
          </p:cNvPr>
          <p:cNvSpPr txBox="1"/>
          <p:nvPr/>
        </p:nvSpPr>
        <p:spPr>
          <a:xfrm>
            <a:off x="1888514" y="4564985"/>
            <a:ext cx="9554219" cy="646331"/>
          </a:xfrm>
          <a:prstGeom prst="rect">
            <a:avLst/>
          </a:prstGeom>
          <a:noFill/>
        </p:spPr>
        <p:txBody>
          <a:bodyPr wrap="none" rtlCol="0">
            <a:spAutoFit/>
          </a:bodyPr>
          <a:lstStyle/>
          <a:p>
            <a:r>
              <a:rPr lang="en-US" sz="3600" dirty="0"/>
              <a:t>Production Stage: research and industry use-cases</a:t>
            </a:r>
          </a:p>
        </p:txBody>
      </p:sp>
      <p:cxnSp>
        <p:nvCxnSpPr>
          <p:cNvPr id="6" name="Straight Arrow Connector 5">
            <a:extLst>
              <a:ext uri="{FF2B5EF4-FFF2-40B4-BE49-F238E27FC236}">
                <a16:creationId xmlns:a16="http://schemas.microsoft.com/office/drawing/2014/main" id="{C523C5E7-F774-200F-5EC4-1488B2F17B8A}"/>
              </a:ext>
            </a:extLst>
          </p:cNvPr>
          <p:cNvCxnSpPr>
            <a:cxnSpLocks/>
          </p:cNvCxnSpPr>
          <p:nvPr/>
        </p:nvCxnSpPr>
        <p:spPr>
          <a:xfrm>
            <a:off x="1424061" y="869430"/>
            <a:ext cx="0" cy="4946754"/>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D5066F2-6292-D93F-41A5-8E380C24E7F0}"/>
              </a:ext>
            </a:extLst>
          </p:cNvPr>
          <p:cNvSpPr txBox="1"/>
          <p:nvPr/>
        </p:nvSpPr>
        <p:spPr>
          <a:xfrm>
            <a:off x="423149" y="992940"/>
            <a:ext cx="989346" cy="923330"/>
          </a:xfrm>
          <a:prstGeom prst="rect">
            <a:avLst/>
          </a:prstGeom>
          <a:noFill/>
        </p:spPr>
        <p:txBody>
          <a:bodyPr wrap="square" rtlCol="0">
            <a:spAutoFit/>
          </a:bodyPr>
          <a:lstStyle/>
          <a:p>
            <a:r>
              <a:rPr lang="en-US" dirty="0"/>
              <a:t>Aug - Dec. </a:t>
            </a:r>
          </a:p>
          <a:p>
            <a:r>
              <a:rPr lang="en-US" dirty="0"/>
              <a:t>2023</a:t>
            </a:r>
          </a:p>
        </p:txBody>
      </p:sp>
      <p:sp>
        <p:nvSpPr>
          <p:cNvPr id="10" name="TextBox 9">
            <a:extLst>
              <a:ext uri="{FF2B5EF4-FFF2-40B4-BE49-F238E27FC236}">
                <a16:creationId xmlns:a16="http://schemas.microsoft.com/office/drawing/2014/main" id="{50EA5259-2DF5-61FA-9B3B-0E678622948E}"/>
              </a:ext>
            </a:extLst>
          </p:cNvPr>
          <p:cNvSpPr txBox="1"/>
          <p:nvPr/>
        </p:nvSpPr>
        <p:spPr>
          <a:xfrm>
            <a:off x="423149" y="2705807"/>
            <a:ext cx="989346" cy="923330"/>
          </a:xfrm>
          <a:prstGeom prst="rect">
            <a:avLst/>
          </a:prstGeom>
          <a:noFill/>
        </p:spPr>
        <p:txBody>
          <a:bodyPr wrap="square" rtlCol="0">
            <a:spAutoFit/>
          </a:bodyPr>
          <a:lstStyle/>
          <a:p>
            <a:r>
              <a:rPr lang="en-US" dirty="0"/>
              <a:t>Jan. - now</a:t>
            </a:r>
          </a:p>
          <a:p>
            <a:r>
              <a:rPr lang="en-US" dirty="0"/>
              <a:t>2024</a:t>
            </a:r>
          </a:p>
        </p:txBody>
      </p:sp>
      <p:sp>
        <p:nvSpPr>
          <p:cNvPr id="11" name="TextBox 10">
            <a:extLst>
              <a:ext uri="{FF2B5EF4-FFF2-40B4-BE49-F238E27FC236}">
                <a16:creationId xmlns:a16="http://schemas.microsoft.com/office/drawing/2014/main" id="{10710159-9C12-EC81-9AA0-74ADC9A18F1A}"/>
              </a:ext>
            </a:extLst>
          </p:cNvPr>
          <p:cNvSpPr txBox="1"/>
          <p:nvPr/>
        </p:nvSpPr>
        <p:spPr>
          <a:xfrm>
            <a:off x="423149" y="4607324"/>
            <a:ext cx="989346" cy="646331"/>
          </a:xfrm>
          <a:prstGeom prst="rect">
            <a:avLst/>
          </a:prstGeom>
          <a:noFill/>
        </p:spPr>
        <p:txBody>
          <a:bodyPr wrap="square" rtlCol="0">
            <a:spAutoFit/>
          </a:bodyPr>
          <a:lstStyle/>
          <a:p>
            <a:r>
              <a:rPr lang="en-US" dirty="0"/>
              <a:t>now -</a:t>
            </a:r>
          </a:p>
          <a:p>
            <a:r>
              <a:rPr lang="en-US" dirty="0"/>
              <a:t>2024</a:t>
            </a:r>
          </a:p>
        </p:txBody>
      </p:sp>
      <p:sp>
        <p:nvSpPr>
          <p:cNvPr id="12" name="Slide Number Placeholder 11">
            <a:extLst>
              <a:ext uri="{FF2B5EF4-FFF2-40B4-BE49-F238E27FC236}">
                <a16:creationId xmlns:a16="http://schemas.microsoft.com/office/drawing/2014/main" id="{5B649E05-EB15-6548-5505-8E042228796B}"/>
              </a:ext>
            </a:extLst>
          </p:cNvPr>
          <p:cNvSpPr>
            <a:spLocks noGrp="1"/>
          </p:cNvSpPr>
          <p:nvPr>
            <p:ph type="sldNum" sz="quarter" idx="12"/>
          </p:nvPr>
        </p:nvSpPr>
        <p:spPr/>
        <p:txBody>
          <a:bodyPr/>
          <a:lstStyle/>
          <a:p>
            <a:fld id="{CB7730FE-DA7C-794D-AFF2-443A6050F390}" type="slidenum">
              <a:rPr lang="en-US" smtClean="0"/>
              <a:t>2</a:t>
            </a:fld>
            <a:endParaRPr lang="en-US"/>
          </a:p>
        </p:txBody>
      </p:sp>
    </p:spTree>
    <p:extLst>
      <p:ext uri="{BB962C8B-B14F-4D97-AF65-F5344CB8AC3E}">
        <p14:creationId xmlns:p14="http://schemas.microsoft.com/office/powerpoint/2010/main" val="2766654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3D6CD-A6E2-AC6C-6AD1-462B319ADDC3}"/>
              </a:ext>
            </a:extLst>
          </p:cNvPr>
          <p:cNvSpPr>
            <a:spLocks noGrp="1"/>
          </p:cNvSpPr>
          <p:nvPr>
            <p:ph type="title"/>
          </p:nvPr>
        </p:nvSpPr>
        <p:spPr/>
        <p:txBody>
          <a:bodyPr>
            <a:normAutofit/>
          </a:bodyPr>
          <a:lstStyle/>
          <a:p>
            <a:r>
              <a:rPr lang="en-US" sz="4000" dirty="0"/>
              <a:t>Dynamically Adjust the new token ratio estimation</a:t>
            </a:r>
          </a:p>
        </p:txBody>
      </p:sp>
      <p:sp>
        <p:nvSpPr>
          <p:cNvPr id="31" name="Content Placeholder 2">
            <a:extLst>
              <a:ext uri="{FF2B5EF4-FFF2-40B4-BE49-F238E27FC236}">
                <a16:creationId xmlns:a16="http://schemas.microsoft.com/office/drawing/2014/main" id="{6F4E3C47-2645-421C-2762-A25F75FD35C5}"/>
              </a:ext>
            </a:extLst>
          </p:cNvPr>
          <p:cNvSpPr>
            <a:spLocks noGrp="1"/>
          </p:cNvSpPr>
          <p:nvPr>
            <p:ph idx="1"/>
          </p:nvPr>
        </p:nvSpPr>
        <p:spPr>
          <a:xfrm>
            <a:off x="1029072" y="3825889"/>
            <a:ext cx="9829427" cy="1091069"/>
          </a:xfrm>
        </p:spPr>
        <p:txBody>
          <a:bodyPr/>
          <a:lstStyle/>
          <a:p>
            <a:r>
              <a:rPr lang="en-US" dirty="0"/>
              <a:t>There is a lot of space left in the GPU memory</a:t>
            </a:r>
          </a:p>
          <a:p>
            <a:r>
              <a:rPr lang="en-US" dirty="0"/>
              <a:t>We do not need to reserve every token in max new tokens</a:t>
            </a:r>
          </a:p>
        </p:txBody>
      </p:sp>
      <p:grpSp>
        <p:nvGrpSpPr>
          <p:cNvPr id="41" name="Group 40">
            <a:extLst>
              <a:ext uri="{FF2B5EF4-FFF2-40B4-BE49-F238E27FC236}">
                <a16:creationId xmlns:a16="http://schemas.microsoft.com/office/drawing/2014/main" id="{722CF4F5-4804-BA64-ABBB-A205BDA5BE02}"/>
              </a:ext>
            </a:extLst>
          </p:cNvPr>
          <p:cNvGrpSpPr/>
          <p:nvPr/>
        </p:nvGrpSpPr>
        <p:grpSpPr>
          <a:xfrm>
            <a:off x="1401717" y="1933925"/>
            <a:ext cx="4694283" cy="1091068"/>
            <a:chOff x="1401717" y="1941043"/>
            <a:chExt cx="4694283" cy="1091068"/>
          </a:xfrm>
        </p:grpSpPr>
        <p:grpSp>
          <p:nvGrpSpPr>
            <p:cNvPr id="15" name="Group 14">
              <a:extLst>
                <a:ext uri="{FF2B5EF4-FFF2-40B4-BE49-F238E27FC236}">
                  <a16:creationId xmlns:a16="http://schemas.microsoft.com/office/drawing/2014/main" id="{F32ACC06-ED88-D561-896C-FD9720ED9556}"/>
                </a:ext>
              </a:extLst>
            </p:cNvPr>
            <p:cNvGrpSpPr/>
            <p:nvPr/>
          </p:nvGrpSpPr>
          <p:grpSpPr>
            <a:xfrm>
              <a:off x="1401717" y="1941043"/>
              <a:ext cx="4694283" cy="1091068"/>
              <a:chOff x="7160258" y="2114784"/>
              <a:chExt cx="4694283" cy="1091068"/>
            </a:xfrm>
          </p:grpSpPr>
          <p:grpSp>
            <p:nvGrpSpPr>
              <p:cNvPr id="16" name="Group 15">
                <a:extLst>
                  <a:ext uri="{FF2B5EF4-FFF2-40B4-BE49-F238E27FC236}">
                    <a16:creationId xmlns:a16="http://schemas.microsoft.com/office/drawing/2014/main" id="{88FAF2DC-E6CD-54DE-E35E-BCC6188F105D}"/>
                  </a:ext>
                </a:extLst>
              </p:cNvPr>
              <p:cNvGrpSpPr/>
              <p:nvPr/>
            </p:nvGrpSpPr>
            <p:grpSpPr>
              <a:xfrm>
                <a:off x="7160258" y="2114784"/>
                <a:ext cx="4694283" cy="1091068"/>
                <a:chOff x="5092470" y="3064215"/>
                <a:chExt cx="6787717" cy="1455853"/>
              </a:xfrm>
            </p:grpSpPr>
            <p:sp>
              <p:nvSpPr>
                <p:cNvPr id="21" name="Rounded Rectangle 20">
                  <a:extLst>
                    <a:ext uri="{FF2B5EF4-FFF2-40B4-BE49-F238E27FC236}">
                      <a16:creationId xmlns:a16="http://schemas.microsoft.com/office/drawing/2014/main" id="{80B451BD-D342-115D-FA69-AE27C09F6A64}"/>
                    </a:ext>
                  </a:extLst>
                </p:cNvPr>
                <p:cNvSpPr/>
                <p:nvPr/>
              </p:nvSpPr>
              <p:spPr>
                <a:xfrm>
                  <a:off x="5092470" y="3064215"/>
                  <a:ext cx="6787717" cy="1455853"/>
                </a:xfrm>
                <a:prstGeom prst="roundRect">
                  <a:avLst>
                    <a:gd name="adj" fmla="val 3624"/>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B88756BA-6EFD-116F-1345-2C9AD7A9027F}"/>
                    </a:ext>
                  </a:extLst>
                </p:cNvPr>
                <p:cNvSpPr/>
                <p:nvPr/>
              </p:nvSpPr>
              <p:spPr>
                <a:xfrm>
                  <a:off x="7358741" y="3140641"/>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BA6879FE-DD19-1996-B0F5-2A3F4BB2459C}"/>
                    </a:ext>
                  </a:extLst>
                </p:cNvPr>
                <p:cNvSpPr/>
                <p:nvPr/>
              </p:nvSpPr>
              <p:spPr>
                <a:xfrm>
                  <a:off x="7788726" y="3140641"/>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F99D0381-7981-A522-1F1C-5FFEBEEF95DF}"/>
                    </a:ext>
                  </a:extLst>
                </p:cNvPr>
                <p:cNvSpPr/>
                <p:nvPr/>
              </p:nvSpPr>
              <p:spPr>
                <a:xfrm>
                  <a:off x="9073685" y="3600451"/>
                  <a:ext cx="381000" cy="375557"/>
                </a:xfrm>
                <a:prstGeom prst="roundRect">
                  <a:avLst/>
                </a:prstGeom>
                <a:pattFill prst="wdUpDiag">
                  <a:fgClr>
                    <a:schemeClr val="accent4">
                      <a:lumMod val="20000"/>
                      <a:lumOff val="8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F722BE59-2A2B-3B08-E92C-179ADF706355}"/>
                    </a:ext>
                  </a:extLst>
                </p:cNvPr>
                <p:cNvSpPr/>
                <p:nvPr/>
              </p:nvSpPr>
              <p:spPr>
                <a:xfrm>
                  <a:off x="7788726" y="3600450"/>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a:extLst>
                    <a:ext uri="{FF2B5EF4-FFF2-40B4-BE49-F238E27FC236}">
                      <a16:creationId xmlns:a16="http://schemas.microsoft.com/office/drawing/2014/main" id="{68007B02-FD5B-650B-58E5-E80077E1EBF7}"/>
                    </a:ext>
                  </a:extLst>
                </p:cNvPr>
                <p:cNvSpPr/>
                <p:nvPr/>
              </p:nvSpPr>
              <p:spPr>
                <a:xfrm>
                  <a:off x="8218711" y="3600450"/>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6">
                  <a:extLst>
                    <a:ext uri="{FF2B5EF4-FFF2-40B4-BE49-F238E27FC236}">
                      <a16:creationId xmlns:a16="http://schemas.microsoft.com/office/drawing/2014/main" id="{C2A8604C-D3BF-A6D3-4A41-FD0D4070C030}"/>
                    </a:ext>
                  </a:extLst>
                </p:cNvPr>
                <p:cNvSpPr/>
                <p:nvPr/>
              </p:nvSpPr>
              <p:spPr>
                <a:xfrm>
                  <a:off x="5124451" y="3140641"/>
                  <a:ext cx="2185305" cy="375557"/>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ounded Rectangle 27">
                  <a:extLst>
                    <a:ext uri="{FF2B5EF4-FFF2-40B4-BE49-F238E27FC236}">
                      <a16:creationId xmlns:a16="http://schemas.microsoft.com/office/drawing/2014/main" id="{C46B1F10-6667-E7DB-1C84-F884B541140E}"/>
                    </a:ext>
                  </a:extLst>
                </p:cNvPr>
                <p:cNvSpPr/>
                <p:nvPr/>
              </p:nvSpPr>
              <p:spPr>
                <a:xfrm>
                  <a:off x="5124451" y="3600450"/>
                  <a:ext cx="2615290" cy="375557"/>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ounded Rectangle 28">
                  <a:extLst>
                    <a:ext uri="{FF2B5EF4-FFF2-40B4-BE49-F238E27FC236}">
                      <a16:creationId xmlns:a16="http://schemas.microsoft.com/office/drawing/2014/main" id="{DFA5FA78-A0A0-1B32-A8D3-03DD96404F66}"/>
                    </a:ext>
                  </a:extLst>
                </p:cNvPr>
                <p:cNvSpPr/>
                <p:nvPr/>
              </p:nvSpPr>
              <p:spPr>
                <a:xfrm>
                  <a:off x="8648696" y="3154596"/>
                  <a:ext cx="381000" cy="375557"/>
                </a:xfrm>
                <a:prstGeom prst="roundRect">
                  <a:avLst/>
                </a:prstGeom>
                <a:pattFill prst="wdUpDiag">
                  <a:fgClr>
                    <a:schemeClr val="accent4">
                      <a:lumMod val="20000"/>
                      <a:lumOff val="8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ounded Rectangle 16">
                <a:extLst>
                  <a:ext uri="{FF2B5EF4-FFF2-40B4-BE49-F238E27FC236}">
                    <a16:creationId xmlns:a16="http://schemas.microsoft.com/office/drawing/2014/main" id="{281FDCC9-B40B-5E53-A4E6-ED01AA2A50C0}"/>
                  </a:ext>
                </a:extLst>
              </p:cNvPr>
              <p:cNvSpPr/>
              <p:nvPr/>
            </p:nvSpPr>
            <p:spPr>
              <a:xfrm>
                <a:off x="7190058" y="2861256"/>
                <a:ext cx="933265" cy="271643"/>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AC2C11F4-1AD0-FD3E-6152-788D93A07DFB}"/>
                  </a:ext>
                </a:extLst>
              </p:cNvPr>
              <p:cNvSpPr/>
              <p:nvPr/>
            </p:nvSpPr>
            <p:spPr>
              <a:xfrm>
                <a:off x="8167384" y="2847858"/>
                <a:ext cx="263494" cy="281456"/>
              </a:xfrm>
              <a:prstGeom prst="roundRect">
                <a:avLst/>
              </a:prstGeom>
              <a:pattFill prst="wdUpDiag">
                <a:fgClr>
                  <a:schemeClr val="accent4">
                    <a:lumMod val="20000"/>
                    <a:lumOff val="8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a:extLst>
                  <a:ext uri="{FF2B5EF4-FFF2-40B4-BE49-F238E27FC236}">
                    <a16:creationId xmlns:a16="http://schemas.microsoft.com/office/drawing/2014/main" id="{F7EDDC7B-1BE1-F720-C1AA-E0329C67F6C8}"/>
                  </a:ext>
                </a:extLst>
              </p:cNvPr>
              <p:cNvSpPr/>
              <p:nvPr/>
            </p:nvSpPr>
            <p:spPr>
              <a:xfrm>
                <a:off x="9324309" y="2177499"/>
                <a:ext cx="263494" cy="281456"/>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5A2AA49E-00FD-8634-8A9B-18253611434A}"/>
                  </a:ext>
                </a:extLst>
              </p:cNvPr>
              <p:cNvSpPr/>
              <p:nvPr/>
            </p:nvSpPr>
            <p:spPr>
              <a:xfrm>
                <a:off x="9621681" y="2522097"/>
                <a:ext cx="263494" cy="281456"/>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3" name="Straight Arrow Connector 32">
              <a:extLst>
                <a:ext uri="{FF2B5EF4-FFF2-40B4-BE49-F238E27FC236}">
                  <a16:creationId xmlns:a16="http://schemas.microsoft.com/office/drawing/2014/main" id="{10FEA188-E51C-94D7-6219-191CE5966EA5}"/>
                </a:ext>
              </a:extLst>
            </p:cNvPr>
            <p:cNvCxnSpPr/>
            <p:nvPr/>
          </p:nvCxnSpPr>
          <p:spPr>
            <a:xfrm>
              <a:off x="4155065" y="2149506"/>
              <a:ext cx="1388114" cy="0"/>
            </a:xfrm>
            <a:prstGeom prst="straightConnector1">
              <a:avLst/>
            </a:prstGeom>
            <a:ln w="6350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50AB875A-3E0F-D486-8D5C-62B519F4F417}"/>
                </a:ext>
              </a:extLst>
            </p:cNvPr>
            <p:cNvCxnSpPr>
              <a:cxnSpLocks/>
            </p:cNvCxnSpPr>
            <p:nvPr/>
          </p:nvCxnSpPr>
          <p:spPr>
            <a:xfrm>
              <a:off x="4475279" y="2480379"/>
              <a:ext cx="1481569" cy="0"/>
            </a:xfrm>
            <a:prstGeom prst="straightConnector1">
              <a:avLst/>
            </a:prstGeom>
            <a:ln w="6350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8675A04C-45DF-B84C-6CEA-FEE7257D6112}"/>
                </a:ext>
              </a:extLst>
            </p:cNvPr>
            <p:cNvCxnSpPr>
              <a:cxnSpLocks/>
            </p:cNvCxnSpPr>
            <p:nvPr/>
          </p:nvCxnSpPr>
          <p:spPr>
            <a:xfrm>
              <a:off x="2708323" y="2821989"/>
              <a:ext cx="2851185" cy="1347"/>
            </a:xfrm>
            <a:prstGeom prst="straightConnector1">
              <a:avLst/>
            </a:prstGeom>
            <a:ln w="63500">
              <a:prstDash val="sysDash"/>
              <a:tailEnd type="triangle"/>
            </a:ln>
          </p:spPr>
          <p:style>
            <a:lnRef idx="1">
              <a:schemeClr val="accent1"/>
            </a:lnRef>
            <a:fillRef idx="0">
              <a:schemeClr val="accent1"/>
            </a:fillRef>
            <a:effectRef idx="0">
              <a:schemeClr val="accent1"/>
            </a:effectRef>
            <a:fontRef idx="minor">
              <a:schemeClr val="tx1"/>
            </a:fontRef>
          </p:style>
        </p:cxnSp>
      </p:grpSp>
      <p:cxnSp>
        <p:nvCxnSpPr>
          <p:cNvPr id="39" name="Straight Arrow Connector 38">
            <a:extLst>
              <a:ext uri="{FF2B5EF4-FFF2-40B4-BE49-F238E27FC236}">
                <a16:creationId xmlns:a16="http://schemas.microsoft.com/office/drawing/2014/main" id="{A4968FFB-C391-41BE-377E-45C6C7D03A31}"/>
              </a:ext>
            </a:extLst>
          </p:cNvPr>
          <p:cNvCxnSpPr>
            <a:cxnSpLocks/>
          </p:cNvCxnSpPr>
          <p:nvPr/>
        </p:nvCxnSpPr>
        <p:spPr>
          <a:xfrm>
            <a:off x="7736005" y="2651842"/>
            <a:ext cx="2644736" cy="0"/>
          </a:xfrm>
          <a:prstGeom prst="straightConnector1">
            <a:avLst/>
          </a:prstGeom>
          <a:ln w="63500">
            <a:prstDash val="sysDash"/>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FB1BCBA1-DD27-A23E-5943-97C10BFCCF27}"/>
              </a:ext>
            </a:extLst>
          </p:cNvPr>
          <p:cNvSpPr txBox="1"/>
          <p:nvPr/>
        </p:nvSpPr>
        <p:spPr>
          <a:xfrm>
            <a:off x="7050597" y="1648462"/>
            <a:ext cx="3935266" cy="830997"/>
          </a:xfrm>
          <a:prstGeom prst="rect">
            <a:avLst/>
          </a:prstGeom>
          <a:noFill/>
        </p:spPr>
        <p:txBody>
          <a:bodyPr wrap="square" rtlCol="0">
            <a:spAutoFit/>
          </a:bodyPr>
          <a:lstStyle/>
          <a:p>
            <a:pPr algn="ctr"/>
            <a:r>
              <a:rPr lang="en-US" sz="2400" dirty="0"/>
              <a:t>The max context length</a:t>
            </a:r>
          </a:p>
          <a:p>
            <a:pPr algn="ctr"/>
            <a:r>
              <a:rPr lang="en-US" sz="2400" dirty="0"/>
              <a:t>decided by max new tokens</a:t>
            </a:r>
          </a:p>
        </p:txBody>
      </p:sp>
      <p:sp>
        <p:nvSpPr>
          <p:cNvPr id="3" name="Slide Number Placeholder 2">
            <a:extLst>
              <a:ext uri="{FF2B5EF4-FFF2-40B4-BE49-F238E27FC236}">
                <a16:creationId xmlns:a16="http://schemas.microsoft.com/office/drawing/2014/main" id="{88041C7A-A057-FE29-3530-3EF7E7EADA59}"/>
              </a:ext>
            </a:extLst>
          </p:cNvPr>
          <p:cNvSpPr>
            <a:spLocks noGrp="1"/>
          </p:cNvSpPr>
          <p:nvPr>
            <p:ph type="sldNum" sz="quarter" idx="12"/>
          </p:nvPr>
        </p:nvSpPr>
        <p:spPr/>
        <p:txBody>
          <a:bodyPr/>
          <a:lstStyle/>
          <a:p>
            <a:fld id="{CB7730FE-DA7C-794D-AFF2-443A6050F390}" type="slidenum">
              <a:rPr lang="en-US" smtClean="0"/>
              <a:t>20</a:t>
            </a:fld>
            <a:endParaRPr lang="en-US"/>
          </a:p>
        </p:txBody>
      </p:sp>
      <p:sp>
        <p:nvSpPr>
          <p:cNvPr id="4" name="TextBox 3">
            <a:extLst>
              <a:ext uri="{FF2B5EF4-FFF2-40B4-BE49-F238E27FC236}">
                <a16:creationId xmlns:a16="http://schemas.microsoft.com/office/drawing/2014/main" id="{9ACA1A8F-F435-37D7-2B3B-5317161BAEA9}"/>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Tree>
    <p:extLst>
      <p:ext uri="{BB962C8B-B14F-4D97-AF65-F5344CB8AC3E}">
        <p14:creationId xmlns:p14="http://schemas.microsoft.com/office/powerpoint/2010/main" val="42633321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36331F-D957-93B6-43FB-E9B57F689BDD}"/>
              </a:ext>
            </a:extLst>
          </p:cNvPr>
          <p:cNvSpPr>
            <a:spLocks noGrp="1"/>
          </p:cNvSpPr>
          <p:nvPr>
            <p:ph type="title"/>
          </p:nvPr>
        </p:nvSpPr>
        <p:spPr>
          <a:xfrm>
            <a:off x="838200" y="365125"/>
            <a:ext cx="10515600" cy="1325563"/>
          </a:xfrm>
        </p:spPr>
        <p:txBody>
          <a:bodyPr>
            <a:normAutofit/>
          </a:bodyPr>
          <a:lstStyle/>
          <a:p>
            <a:r>
              <a:rPr lang="en-US" sz="4000" dirty="0"/>
              <a:t>Dynamically Adjust the new token ratio estimation</a:t>
            </a:r>
          </a:p>
        </p:txBody>
      </p:sp>
      <p:sp>
        <p:nvSpPr>
          <p:cNvPr id="6" name="Rounded Rectangle 5">
            <a:extLst>
              <a:ext uri="{FF2B5EF4-FFF2-40B4-BE49-F238E27FC236}">
                <a16:creationId xmlns:a16="http://schemas.microsoft.com/office/drawing/2014/main" id="{C789939D-ECDA-0C70-ECE9-614AE5D291FC}"/>
              </a:ext>
            </a:extLst>
          </p:cNvPr>
          <p:cNvSpPr/>
          <p:nvPr/>
        </p:nvSpPr>
        <p:spPr>
          <a:xfrm>
            <a:off x="2074764" y="2049818"/>
            <a:ext cx="3272151" cy="450569"/>
          </a:xfrm>
          <a:prstGeom prst="round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Prompt Length</a:t>
            </a:r>
          </a:p>
        </p:txBody>
      </p:sp>
      <p:cxnSp>
        <p:nvCxnSpPr>
          <p:cNvPr id="7" name="Straight Arrow Connector 6">
            <a:extLst>
              <a:ext uri="{FF2B5EF4-FFF2-40B4-BE49-F238E27FC236}">
                <a16:creationId xmlns:a16="http://schemas.microsoft.com/office/drawing/2014/main" id="{BFAFEFD0-E1BA-3205-69A5-5ACAD34AFAFE}"/>
              </a:ext>
            </a:extLst>
          </p:cNvPr>
          <p:cNvCxnSpPr>
            <a:cxnSpLocks/>
          </p:cNvCxnSpPr>
          <p:nvPr/>
        </p:nvCxnSpPr>
        <p:spPr>
          <a:xfrm>
            <a:off x="5346915" y="2273755"/>
            <a:ext cx="4324028" cy="0"/>
          </a:xfrm>
          <a:prstGeom prst="straightConnector1">
            <a:avLst/>
          </a:prstGeom>
          <a:ln w="63500">
            <a:prstDash val="sysDash"/>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3DB0D0A-45C6-D8F4-862A-869C234EA8D5}"/>
              </a:ext>
            </a:extLst>
          </p:cNvPr>
          <p:cNvSpPr txBox="1"/>
          <p:nvPr/>
        </p:nvSpPr>
        <p:spPr>
          <a:xfrm>
            <a:off x="6650425" y="1873178"/>
            <a:ext cx="1887055" cy="400110"/>
          </a:xfrm>
          <a:prstGeom prst="rect">
            <a:avLst/>
          </a:prstGeom>
          <a:noFill/>
        </p:spPr>
        <p:txBody>
          <a:bodyPr wrap="none" rtlCol="0">
            <a:spAutoFit/>
          </a:bodyPr>
          <a:lstStyle/>
          <a:p>
            <a:r>
              <a:rPr lang="en-US" sz="2000" dirty="0"/>
              <a:t>Max new tokens</a:t>
            </a:r>
          </a:p>
        </p:txBody>
      </p:sp>
      <p:sp>
        <p:nvSpPr>
          <p:cNvPr id="11" name="TextBox 10">
            <a:extLst>
              <a:ext uri="{FF2B5EF4-FFF2-40B4-BE49-F238E27FC236}">
                <a16:creationId xmlns:a16="http://schemas.microsoft.com/office/drawing/2014/main" id="{4EB854DC-CAC3-659F-FFDE-0C43FF1C1045}"/>
              </a:ext>
            </a:extLst>
          </p:cNvPr>
          <p:cNvSpPr txBox="1"/>
          <p:nvPr/>
        </p:nvSpPr>
        <p:spPr>
          <a:xfrm>
            <a:off x="838200" y="4584245"/>
            <a:ext cx="9774265" cy="830997"/>
          </a:xfrm>
          <a:prstGeom prst="rect">
            <a:avLst/>
          </a:prstGeom>
          <a:noFill/>
        </p:spPr>
        <p:txBody>
          <a:bodyPr wrap="square" rtlCol="0">
            <a:spAutoFit/>
          </a:bodyPr>
          <a:lstStyle/>
          <a:p>
            <a:pPr marL="342900" indent="-342900">
              <a:buAutoNum type="arabicPeriod"/>
            </a:pPr>
            <a:r>
              <a:rPr lang="en-US" sz="2400" dirty="0"/>
              <a:t>The EOS would be earlier than the max new tokens.</a:t>
            </a:r>
          </a:p>
          <a:p>
            <a:pPr marL="342900" indent="-342900">
              <a:buAutoNum type="arabicPeriod"/>
            </a:pPr>
            <a:r>
              <a:rPr lang="en-US" sz="2400" dirty="0"/>
              <a:t>There are always requests finished and release all the memory.</a:t>
            </a:r>
          </a:p>
        </p:txBody>
      </p:sp>
      <p:grpSp>
        <p:nvGrpSpPr>
          <p:cNvPr id="52" name="Group 51">
            <a:extLst>
              <a:ext uri="{FF2B5EF4-FFF2-40B4-BE49-F238E27FC236}">
                <a16:creationId xmlns:a16="http://schemas.microsoft.com/office/drawing/2014/main" id="{38DC7300-4B51-D406-E4B0-0A72DA6BAB27}"/>
              </a:ext>
            </a:extLst>
          </p:cNvPr>
          <p:cNvGrpSpPr/>
          <p:nvPr/>
        </p:nvGrpSpPr>
        <p:grpSpPr>
          <a:xfrm>
            <a:off x="838200" y="3288661"/>
            <a:ext cx="4694283" cy="1091068"/>
            <a:chOff x="1363697" y="4474346"/>
            <a:chExt cx="4694283" cy="1091068"/>
          </a:xfrm>
        </p:grpSpPr>
        <p:grpSp>
          <p:nvGrpSpPr>
            <p:cNvPr id="27" name="Group 26">
              <a:extLst>
                <a:ext uri="{FF2B5EF4-FFF2-40B4-BE49-F238E27FC236}">
                  <a16:creationId xmlns:a16="http://schemas.microsoft.com/office/drawing/2014/main" id="{B0902988-DF57-E2F0-7A2C-2C21E96BA5A8}"/>
                </a:ext>
              </a:extLst>
            </p:cNvPr>
            <p:cNvGrpSpPr/>
            <p:nvPr/>
          </p:nvGrpSpPr>
          <p:grpSpPr>
            <a:xfrm>
              <a:off x="1363697" y="4474346"/>
              <a:ext cx="4694283" cy="1091068"/>
              <a:chOff x="1401717" y="1941043"/>
              <a:chExt cx="4694283" cy="1091068"/>
            </a:xfrm>
          </p:grpSpPr>
          <p:grpSp>
            <p:nvGrpSpPr>
              <p:cNvPr id="28" name="Group 27">
                <a:extLst>
                  <a:ext uri="{FF2B5EF4-FFF2-40B4-BE49-F238E27FC236}">
                    <a16:creationId xmlns:a16="http://schemas.microsoft.com/office/drawing/2014/main" id="{19B9638B-964B-69FE-CCE8-E504E1BF0C92}"/>
                  </a:ext>
                </a:extLst>
              </p:cNvPr>
              <p:cNvGrpSpPr/>
              <p:nvPr/>
            </p:nvGrpSpPr>
            <p:grpSpPr>
              <a:xfrm>
                <a:off x="1401717" y="1941043"/>
                <a:ext cx="4694283" cy="1091068"/>
                <a:chOff x="7160258" y="2114784"/>
                <a:chExt cx="4694283" cy="1091068"/>
              </a:xfrm>
            </p:grpSpPr>
            <p:grpSp>
              <p:nvGrpSpPr>
                <p:cNvPr id="32" name="Group 31">
                  <a:extLst>
                    <a:ext uri="{FF2B5EF4-FFF2-40B4-BE49-F238E27FC236}">
                      <a16:creationId xmlns:a16="http://schemas.microsoft.com/office/drawing/2014/main" id="{CB7E30B5-280B-FBE8-54E6-80161529E252}"/>
                    </a:ext>
                  </a:extLst>
                </p:cNvPr>
                <p:cNvGrpSpPr/>
                <p:nvPr/>
              </p:nvGrpSpPr>
              <p:grpSpPr>
                <a:xfrm>
                  <a:off x="7160258" y="2114784"/>
                  <a:ext cx="4694283" cy="1091068"/>
                  <a:chOff x="5092470" y="3064215"/>
                  <a:chExt cx="6787717" cy="1455853"/>
                </a:xfrm>
              </p:grpSpPr>
              <p:sp>
                <p:nvSpPr>
                  <p:cNvPr id="37" name="Rounded Rectangle 36">
                    <a:extLst>
                      <a:ext uri="{FF2B5EF4-FFF2-40B4-BE49-F238E27FC236}">
                        <a16:creationId xmlns:a16="http://schemas.microsoft.com/office/drawing/2014/main" id="{0EA92C25-E95F-0F2A-3CBD-231DA771BC84}"/>
                      </a:ext>
                    </a:extLst>
                  </p:cNvPr>
                  <p:cNvSpPr/>
                  <p:nvPr/>
                </p:nvSpPr>
                <p:spPr>
                  <a:xfrm>
                    <a:off x="5092470" y="3064215"/>
                    <a:ext cx="6787717" cy="1455853"/>
                  </a:xfrm>
                  <a:prstGeom prst="roundRect">
                    <a:avLst>
                      <a:gd name="adj" fmla="val 3624"/>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5A8EE406-66BB-4211-9C15-BEB2649A5AD0}"/>
                      </a:ext>
                    </a:extLst>
                  </p:cNvPr>
                  <p:cNvSpPr/>
                  <p:nvPr/>
                </p:nvSpPr>
                <p:spPr>
                  <a:xfrm>
                    <a:off x="7358741" y="3140641"/>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a:extLst>
                      <a:ext uri="{FF2B5EF4-FFF2-40B4-BE49-F238E27FC236}">
                        <a16:creationId xmlns:a16="http://schemas.microsoft.com/office/drawing/2014/main" id="{7A23FFDA-CF2F-1D57-81EF-91AC5C0230C3}"/>
                      </a:ext>
                    </a:extLst>
                  </p:cNvPr>
                  <p:cNvSpPr/>
                  <p:nvPr/>
                </p:nvSpPr>
                <p:spPr>
                  <a:xfrm>
                    <a:off x="7788726" y="3140641"/>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a:extLst>
                      <a:ext uri="{FF2B5EF4-FFF2-40B4-BE49-F238E27FC236}">
                        <a16:creationId xmlns:a16="http://schemas.microsoft.com/office/drawing/2014/main" id="{12E2064A-3171-42DC-BB59-E6C66EA4E4F6}"/>
                      </a:ext>
                    </a:extLst>
                  </p:cNvPr>
                  <p:cNvSpPr/>
                  <p:nvPr/>
                </p:nvSpPr>
                <p:spPr>
                  <a:xfrm>
                    <a:off x="9073685" y="3600451"/>
                    <a:ext cx="381000" cy="375557"/>
                  </a:xfrm>
                  <a:prstGeom prst="roundRect">
                    <a:avLst/>
                  </a:prstGeom>
                  <a:pattFill prst="wdUpDiag">
                    <a:fgClr>
                      <a:schemeClr val="accent4">
                        <a:lumMod val="20000"/>
                        <a:lumOff val="8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ounded Rectangle 40">
                    <a:extLst>
                      <a:ext uri="{FF2B5EF4-FFF2-40B4-BE49-F238E27FC236}">
                        <a16:creationId xmlns:a16="http://schemas.microsoft.com/office/drawing/2014/main" id="{48CC5ABC-1AAA-2FAE-0E4F-F0B610229BA5}"/>
                      </a:ext>
                    </a:extLst>
                  </p:cNvPr>
                  <p:cNvSpPr/>
                  <p:nvPr/>
                </p:nvSpPr>
                <p:spPr>
                  <a:xfrm>
                    <a:off x="7788726" y="3600450"/>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a:extLst>
                      <a:ext uri="{FF2B5EF4-FFF2-40B4-BE49-F238E27FC236}">
                        <a16:creationId xmlns:a16="http://schemas.microsoft.com/office/drawing/2014/main" id="{6A901B54-9624-E403-4072-857156A6D60B}"/>
                      </a:ext>
                    </a:extLst>
                  </p:cNvPr>
                  <p:cNvSpPr/>
                  <p:nvPr/>
                </p:nvSpPr>
                <p:spPr>
                  <a:xfrm>
                    <a:off x="8218711" y="3600450"/>
                    <a:ext cx="381000" cy="37555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ounded Rectangle 42">
                    <a:extLst>
                      <a:ext uri="{FF2B5EF4-FFF2-40B4-BE49-F238E27FC236}">
                        <a16:creationId xmlns:a16="http://schemas.microsoft.com/office/drawing/2014/main" id="{4D2F0454-4BCA-4911-2A54-5A92C80EBB3B}"/>
                      </a:ext>
                    </a:extLst>
                  </p:cNvPr>
                  <p:cNvSpPr/>
                  <p:nvPr/>
                </p:nvSpPr>
                <p:spPr>
                  <a:xfrm>
                    <a:off x="5124451" y="3140641"/>
                    <a:ext cx="2185305" cy="375557"/>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ounded Rectangle 43">
                    <a:extLst>
                      <a:ext uri="{FF2B5EF4-FFF2-40B4-BE49-F238E27FC236}">
                        <a16:creationId xmlns:a16="http://schemas.microsoft.com/office/drawing/2014/main" id="{2DAF14BD-639E-5902-43A5-3805CFF10027}"/>
                      </a:ext>
                    </a:extLst>
                  </p:cNvPr>
                  <p:cNvSpPr/>
                  <p:nvPr/>
                </p:nvSpPr>
                <p:spPr>
                  <a:xfrm>
                    <a:off x="5124451" y="3600450"/>
                    <a:ext cx="2615290" cy="375557"/>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ounded Rectangle 44">
                    <a:extLst>
                      <a:ext uri="{FF2B5EF4-FFF2-40B4-BE49-F238E27FC236}">
                        <a16:creationId xmlns:a16="http://schemas.microsoft.com/office/drawing/2014/main" id="{377C4EF9-96EC-CA01-898B-5D57163B0A10}"/>
                      </a:ext>
                    </a:extLst>
                  </p:cNvPr>
                  <p:cNvSpPr/>
                  <p:nvPr/>
                </p:nvSpPr>
                <p:spPr>
                  <a:xfrm>
                    <a:off x="8648696" y="3154596"/>
                    <a:ext cx="381000" cy="375557"/>
                  </a:xfrm>
                  <a:prstGeom prst="roundRect">
                    <a:avLst/>
                  </a:prstGeom>
                  <a:pattFill prst="wdUpDiag">
                    <a:fgClr>
                      <a:schemeClr val="accent4">
                        <a:lumMod val="20000"/>
                        <a:lumOff val="80000"/>
                      </a:schemeClr>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ounded Rectangle 32">
                  <a:extLst>
                    <a:ext uri="{FF2B5EF4-FFF2-40B4-BE49-F238E27FC236}">
                      <a16:creationId xmlns:a16="http://schemas.microsoft.com/office/drawing/2014/main" id="{36F8B0AE-8306-F4EB-962F-FBEBF8B52E15}"/>
                    </a:ext>
                  </a:extLst>
                </p:cNvPr>
                <p:cNvSpPr/>
                <p:nvPr/>
              </p:nvSpPr>
              <p:spPr>
                <a:xfrm>
                  <a:off x="7190058" y="2861256"/>
                  <a:ext cx="933265" cy="271643"/>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0854CB52-2DC3-D94F-BF8C-243D86ED8995}"/>
                    </a:ext>
                  </a:extLst>
                </p:cNvPr>
                <p:cNvSpPr/>
                <p:nvPr/>
              </p:nvSpPr>
              <p:spPr>
                <a:xfrm>
                  <a:off x="9324309" y="2177499"/>
                  <a:ext cx="263494" cy="281456"/>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a:extLst>
                    <a:ext uri="{FF2B5EF4-FFF2-40B4-BE49-F238E27FC236}">
                      <a16:creationId xmlns:a16="http://schemas.microsoft.com/office/drawing/2014/main" id="{AD237E6F-88C6-6DE5-ED19-856D50FC3585}"/>
                    </a:ext>
                  </a:extLst>
                </p:cNvPr>
                <p:cNvSpPr/>
                <p:nvPr/>
              </p:nvSpPr>
              <p:spPr>
                <a:xfrm>
                  <a:off x="9621681" y="2522097"/>
                  <a:ext cx="263494" cy="281456"/>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9" name="Straight Arrow Connector 28">
                <a:extLst>
                  <a:ext uri="{FF2B5EF4-FFF2-40B4-BE49-F238E27FC236}">
                    <a16:creationId xmlns:a16="http://schemas.microsoft.com/office/drawing/2014/main" id="{0F332701-6CFA-3FF8-E71D-0D85160E5FD9}"/>
                  </a:ext>
                </a:extLst>
              </p:cNvPr>
              <p:cNvCxnSpPr/>
              <p:nvPr/>
            </p:nvCxnSpPr>
            <p:spPr>
              <a:xfrm>
                <a:off x="4155065" y="2149506"/>
                <a:ext cx="1388114" cy="0"/>
              </a:xfrm>
              <a:prstGeom prst="straightConnector1">
                <a:avLst/>
              </a:prstGeom>
              <a:ln w="6350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6C2F1F8-6563-CB92-AF9E-91BB562EFC24}"/>
                  </a:ext>
                </a:extLst>
              </p:cNvPr>
              <p:cNvCxnSpPr>
                <a:cxnSpLocks/>
              </p:cNvCxnSpPr>
              <p:nvPr/>
            </p:nvCxnSpPr>
            <p:spPr>
              <a:xfrm>
                <a:off x="4462216" y="2467316"/>
                <a:ext cx="1481569" cy="0"/>
              </a:xfrm>
              <a:prstGeom prst="straightConnector1">
                <a:avLst/>
              </a:prstGeom>
              <a:ln w="6350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BADACC6-FED5-511D-FF35-D429B51D777F}"/>
                  </a:ext>
                </a:extLst>
              </p:cNvPr>
              <p:cNvCxnSpPr>
                <a:cxnSpLocks/>
              </p:cNvCxnSpPr>
              <p:nvPr/>
            </p:nvCxnSpPr>
            <p:spPr>
              <a:xfrm flipV="1">
                <a:off x="3563778" y="2811487"/>
                <a:ext cx="1979401" cy="10502"/>
              </a:xfrm>
              <a:prstGeom prst="straightConnector1">
                <a:avLst/>
              </a:prstGeom>
              <a:ln w="63500">
                <a:prstDash val="sysDash"/>
                <a:tailEnd type="triangle"/>
              </a:ln>
            </p:spPr>
            <p:style>
              <a:lnRef idx="1">
                <a:schemeClr val="accent1"/>
              </a:lnRef>
              <a:fillRef idx="0">
                <a:schemeClr val="accent1"/>
              </a:fillRef>
              <a:effectRef idx="0">
                <a:schemeClr val="accent1"/>
              </a:effectRef>
              <a:fontRef idx="minor">
                <a:schemeClr val="tx1"/>
              </a:fontRef>
            </p:style>
          </p:cxnSp>
        </p:grpSp>
        <p:sp>
          <p:nvSpPr>
            <p:cNvPr id="46" name="Rounded Rectangle 45">
              <a:extLst>
                <a:ext uri="{FF2B5EF4-FFF2-40B4-BE49-F238E27FC236}">
                  <a16:creationId xmlns:a16="http://schemas.microsoft.com/office/drawing/2014/main" id="{46F8A3CA-A63F-0B50-60FC-66DD4F1FA15E}"/>
                </a:ext>
              </a:extLst>
            </p:cNvPr>
            <p:cNvSpPr/>
            <p:nvPr/>
          </p:nvSpPr>
          <p:spPr>
            <a:xfrm>
              <a:off x="3231268" y="5222918"/>
              <a:ext cx="263494" cy="281456"/>
            </a:xfrm>
            <a:prstGeom prst="roundRect">
              <a:avLst/>
            </a:prstGeom>
            <a:pattFill prst="wdUpDiag">
              <a:fgClr>
                <a:schemeClr val="accent5"/>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ounded Rectangle 48">
              <a:extLst>
                <a:ext uri="{FF2B5EF4-FFF2-40B4-BE49-F238E27FC236}">
                  <a16:creationId xmlns:a16="http://schemas.microsoft.com/office/drawing/2014/main" id="{B7D80225-8BCE-F544-1A21-A059B0564865}"/>
                </a:ext>
              </a:extLst>
            </p:cNvPr>
            <p:cNvSpPr/>
            <p:nvPr/>
          </p:nvSpPr>
          <p:spPr>
            <a:xfrm>
              <a:off x="2352778" y="5214952"/>
              <a:ext cx="263494" cy="281456"/>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ounded Rectangle 49">
              <a:extLst>
                <a:ext uri="{FF2B5EF4-FFF2-40B4-BE49-F238E27FC236}">
                  <a16:creationId xmlns:a16="http://schemas.microsoft.com/office/drawing/2014/main" id="{32F0916B-BB12-3316-23F8-7487A023A927}"/>
                </a:ext>
              </a:extLst>
            </p:cNvPr>
            <p:cNvSpPr/>
            <p:nvPr/>
          </p:nvSpPr>
          <p:spPr>
            <a:xfrm>
              <a:off x="2649863" y="5214952"/>
              <a:ext cx="263494" cy="281456"/>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ounded Rectangle 50">
              <a:extLst>
                <a:ext uri="{FF2B5EF4-FFF2-40B4-BE49-F238E27FC236}">
                  <a16:creationId xmlns:a16="http://schemas.microsoft.com/office/drawing/2014/main" id="{29A2199E-1BDA-6D8F-444E-FEEF2170EB3D}"/>
                </a:ext>
              </a:extLst>
            </p:cNvPr>
            <p:cNvSpPr/>
            <p:nvPr/>
          </p:nvSpPr>
          <p:spPr>
            <a:xfrm>
              <a:off x="2936778" y="5216980"/>
              <a:ext cx="263494" cy="281456"/>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Rounded Rectangle 52">
            <a:extLst>
              <a:ext uri="{FF2B5EF4-FFF2-40B4-BE49-F238E27FC236}">
                <a16:creationId xmlns:a16="http://schemas.microsoft.com/office/drawing/2014/main" id="{D42B40DF-AEBB-B242-5D1A-7FDB9FEBE2A3}"/>
              </a:ext>
            </a:extLst>
          </p:cNvPr>
          <p:cNvSpPr/>
          <p:nvPr/>
        </p:nvSpPr>
        <p:spPr>
          <a:xfrm>
            <a:off x="838201" y="4032514"/>
            <a:ext cx="4694282" cy="321757"/>
          </a:xfrm>
          <a:prstGeom prst="roundRect">
            <a:avLst/>
          </a:prstGeom>
          <a:solidFill>
            <a:schemeClr val="accent1">
              <a:alpha val="0"/>
            </a:schemeClr>
          </a:solidFill>
          <a:ln w="38100">
            <a:solidFill>
              <a:srgbClr val="FF000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930690FA-C835-B517-0D4B-46E86D302500}"/>
              </a:ext>
            </a:extLst>
          </p:cNvPr>
          <p:cNvSpPr txBox="1"/>
          <p:nvPr/>
        </p:nvSpPr>
        <p:spPr>
          <a:xfrm>
            <a:off x="5508848" y="4002500"/>
            <a:ext cx="2623026" cy="400110"/>
          </a:xfrm>
          <a:prstGeom prst="rect">
            <a:avLst/>
          </a:prstGeom>
          <a:noFill/>
        </p:spPr>
        <p:txBody>
          <a:bodyPr wrap="none" rtlCol="0">
            <a:spAutoFit/>
          </a:bodyPr>
          <a:lstStyle/>
          <a:p>
            <a:r>
              <a:rPr lang="en-US" sz="2000" dirty="0"/>
              <a:t>Memory to be released</a:t>
            </a:r>
          </a:p>
        </p:txBody>
      </p:sp>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3B90557A-DF1D-235F-FA2B-9A9AB321A957}"/>
                  </a:ext>
                </a:extLst>
              </p:cNvPr>
              <p:cNvSpPr txBox="1"/>
              <p:nvPr/>
            </p:nvSpPr>
            <p:spPr>
              <a:xfrm>
                <a:off x="782342" y="5846544"/>
                <a:ext cx="10515600" cy="1200329"/>
              </a:xfrm>
              <a:prstGeom prst="rect">
                <a:avLst/>
              </a:prstGeom>
              <a:noFill/>
            </p:spPr>
            <p:txBody>
              <a:bodyPr wrap="square" rtlCol="0">
                <a:spAutoFit/>
              </a:bodyPr>
              <a:lstStyle/>
              <a:p>
                <a:r>
                  <a:rPr lang="en-US" sz="2400" dirty="0"/>
                  <a:t>Only preserve </a:t>
                </a:r>
                <a14:m>
                  <m:oMath xmlns:m="http://schemas.openxmlformats.org/officeDocument/2006/math">
                    <m:r>
                      <m:rPr>
                        <m:sty m:val="p"/>
                      </m:rPr>
                      <a:rPr lang="en-US" sz="2400" b="0" i="1" smtClean="0">
                        <a:latin typeface="Cambria Math" panose="02040503050406030204" pitchFamily="18" charset="0"/>
                      </a:rPr>
                      <m:t>β</m:t>
                    </m:r>
                    <m:r>
                      <a:rPr lang="en-US" sz="2400" b="0" i="1" smtClean="0">
                        <a:latin typeface="Cambria Math" panose="02040503050406030204" pitchFamily="18" charset="0"/>
                      </a:rPr>
                      <m:t> × </m:t>
                    </m:r>
                  </m:oMath>
                </a14:m>
                <a:r>
                  <a:rPr lang="en-US" sz="2400" b="0" dirty="0" err="1"/>
                  <a:t>max_new</a:t>
                </a:r>
                <a:r>
                  <a:rPr lang="en-US" sz="2400" dirty="0" err="1"/>
                  <a:t>_</a:t>
                </a:r>
                <a:r>
                  <a:rPr lang="en-US" sz="2400" b="0" dirty="0" err="1"/>
                  <a:t>token</a:t>
                </a:r>
                <a:r>
                  <a:rPr lang="en-US" sz="2400" b="0" dirty="0"/>
                  <a:t> tokens in advance, and adjust </a:t>
                </a:r>
                <a14:m>
                  <m:oMath xmlns:m="http://schemas.openxmlformats.org/officeDocument/2006/math">
                    <m:r>
                      <m:rPr>
                        <m:sty m:val="p"/>
                      </m:rPr>
                      <a:rPr lang="en-US" sz="2400" b="0" i="1" smtClean="0">
                        <a:latin typeface="Cambria Math" panose="02040503050406030204" pitchFamily="18" charset="0"/>
                      </a:rPr>
                      <m:t>β</m:t>
                    </m:r>
                  </m:oMath>
                </a14:m>
                <a:r>
                  <a:rPr lang="en-US" sz="2400" b="0" dirty="0"/>
                  <a:t> dynamically.</a:t>
                </a:r>
              </a:p>
              <a:p>
                <a:endParaRPr lang="en-US" sz="2400" b="0" dirty="0"/>
              </a:p>
              <a:p>
                <a:endParaRPr lang="en-US" sz="2400" dirty="0"/>
              </a:p>
            </p:txBody>
          </p:sp>
        </mc:Choice>
        <mc:Fallback xmlns="">
          <p:sp>
            <p:nvSpPr>
              <p:cNvPr id="56" name="TextBox 55">
                <a:extLst>
                  <a:ext uri="{FF2B5EF4-FFF2-40B4-BE49-F238E27FC236}">
                    <a16:creationId xmlns:a16="http://schemas.microsoft.com/office/drawing/2014/main" id="{3B90557A-DF1D-235F-FA2B-9A9AB321A957}"/>
                  </a:ext>
                </a:extLst>
              </p:cNvPr>
              <p:cNvSpPr txBox="1">
                <a:spLocks noRot="1" noChangeAspect="1" noMove="1" noResize="1" noEditPoints="1" noAdjustHandles="1" noChangeArrowheads="1" noChangeShapeType="1" noTextEdit="1"/>
              </p:cNvSpPr>
              <p:nvPr/>
            </p:nvSpPr>
            <p:spPr>
              <a:xfrm>
                <a:off x="782342" y="5846544"/>
                <a:ext cx="10515600" cy="1200329"/>
              </a:xfrm>
              <a:prstGeom prst="rect">
                <a:avLst/>
              </a:prstGeom>
              <a:blipFill>
                <a:blip r:embed="rId3"/>
                <a:stretch>
                  <a:fillRect l="-844" t="-3158"/>
                </a:stretch>
              </a:blipFill>
            </p:spPr>
            <p:txBody>
              <a:bodyPr/>
              <a:lstStyle/>
              <a:p>
                <a:r>
                  <a:rPr lang="en-US">
                    <a:noFill/>
                  </a:rPr>
                  <a:t> </a:t>
                </a:r>
              </a:p>
            </p:txBody>
          </p:sp>
        </mc:Fallback>
      </mc:AlternateContent>
      <p:sp>
        <p:nvSpPr>
          <p:cNvPr id="2" name="Slide Number Placeholder 1">
            <a:extLst>
              <a:ext uri="{FF2B5EF4-FFF2-40B4-BE49-F238E27FC236}">
                <a16:creationId xmlns:a16="http://schemas.microsoft.com/office/drawing/2014/main" id="{FBF55663-0D64-BCC8-D282-9A8CAB5C28BF}"/>
              </a:ext>
            </a:extLst>
          </p:cNvPr>
          <p:cNvSpPr>
            <a:spLocks noGrp="1"/>
          </p:cNvSpPr>
          <p:nvPr>
            <p:ph type="sldNum" sz="quarter" idx="12"/>
          </p:nvPr>
        </p:nvSpPr>
        <p:spPr/>
        <p:txBody>
          <a:bodyPr/>
          <a:lstStyle/>
          <a:p>
            <a:fld id="{CB7730FE-DA7C-794D-AFF2-443A6050F390}" type="slidenum">
              <a:rPr lang="en-US" smtClean="0"/>
              <a:t>21</a:t>
            </a:fld>
            <a:endParaRPr lang="en-US"/>
          </a:p>
        </p:txBody>
      </p:sp>
      <p:sp>
        <p:nvSpPr>
          <p:cNvPr id="3" name="TextBox 2">
            <a:extLst>
              <a:ext uri="{FF2B5EF4-FFF2-40B4-BE49-F238E27FC236}">
                <a16:creationId xmlns:a16="http://schemas.microsoft.com/office/drawing/2014/main" id="{A6478B5C-F96A-FFAE-7105-2800F904935A}"/>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Tree>
    <p:extLst>
      <p:ext uri="{BB962C8B-B14F-4D97-AF65-F5344CB8AC3E}">
        <p14:creationId xmlns:p14="http://schemas.microsoft.com/office/powerpoint/2010/main" val="3266478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B3EEF5-AF23-66F6-3931-0C96F68F011A}"/>
              </a:ext>
            </a:extLst>
          </p:cNvPr>
          <p:cNvSpPr txBox="1"/>
          <p:nvPr/>
        </p:nvSpPr>
        <p:spPr>
          <a:xfrm>
            <a:off x="2240374" y="1049311"/>
            <a:ext cx="8850500" cy="646331"/>
          </a:xfrm>
          <a:prstGeom prst="rect">
            <a:avLst/>
          </a:prstGeom>
          <a:noFill/>
        </p:spPr>
        <p:txBody>
          <a:bodyPr wrap="none" rtlCol="0">
            <a:spAutoFit/>
          </a:bodyPr>
          <a:lstStyle/>
          <a:p>
            <a:r>
              <a:rPr lang="en-US" sz="3600" dirty="0"/>
              <a:t>Early Stage: the “programming LLM” paradigm</a:t>
            </a:r>
          </a:p>
        </p:txBody>
      </p:sp>
      <p:sp>
        <p:nvSpPr>
          <p:cNvPr id="3" name="TextBox 2">
            <a:extLst>
              <a:ext uri="{FF2B5EF4-FFF2-40B4-BE49-F238E27FC236}">
                <a16:creationId xmlns:a16="http://schemas.microsoft.com/office/drawing/2014/main" id="{E3A81B7C-18D7-C682-C306-8767883061B7}"/>
              </a:ext>
            </a:extLst>
          </p:cNvPr>
          <p:cNvSpPr txBox="1"/>
          <p:nvPr/>
        </p:nvSpPr>
        <p:spPr>
          <a:xfrm>
            <a:off x="1718820" y="2807148"/>
            <a:ext cx="9893606" cy="646331"/>
          </a:xfrm>
          <a:prstGeom prst="rect">
            <a:avLst/>
          </a:prstGeom>
          <a:noFill/>
        </p:spPr>
        <p:txBody>
          <a:bodyPr wrap="square" rtlCol="0">
            <a:spAutoFit/>
          </a:bodyPr>
          <a:lstStyle/>
          <a:p>
            <a:r>
              <a:rPr lang="en-US" sz="3600" dirty="0"/>
              <a:t>Middle Stage: innovative features and optimizations</a:t>
            </a:r>
          </a:p>
        </p:txBody>
      </p:sp>
      <p:sp>
        <p:nvSpPr>
          <p:cNvPr id="4" name="TextBox 3">
            <a:extLst>
              <a:ext uri="{FF2B5EF4-FFF2-40B4-BE49-F238E27FC236}">
                <a16:creationId xmlns:a16="http://schemas.microsoft.com/office/drawing/2014/main" id="{A7B0CB25-0AC2-BF0D-7C70-0CECE6927A03}"/>
              </a:ext>
            </a:extLst>
          </p:cNvPr>
          <p:cNvSpPr txBox="1"/>
          <p:nvPr/>
        </p:nvSpPr>
        <p:spPr>
          <a:xfrm>
            <a:off x="1888514" y="4564985"/>
            <a:ext cx="9554219" cy="646331"/>
          </a:xfrm>
          <a:prstGeom prst="rect">
            <a:avLst/>
          </a:prstGeom>
          <a:noFill/>
        </p:spPr>
        <p:txBody>
          <a:bodyPr wrap="none" rtlCol="0">
            <a:spAutoFit/>
          </a:bodyPr>
          <a:lstStyle/>
          <a:p>
            <a:r>
              <a:rPr lang="en-US" sz="3600" dirty="0"/>
              <a:t>Production Stage: research and industry use-cases</a:t>
            </a:r>
          </a:p>
        </p:txBody>
      </p:sp>
      <p:cxnSp>
        <p:nvCxnSpPr>
          <p:cNvPr id="6" name="Straight Arrow Connector 5">
            <a:extLst>
              <a:ext uri="{FF2B5EF4-FFF2-40B4-BE49-F238E27FC236}">
                <a16:creationId xmlns:a16="http://schemas.microsoft.com/office/drawing/2014/main" id="{C523C5E7-F774-200F-5EC4-1488B2F17B8A}"/>
              </a:ext>
            </a:extLst>
          </p:cNvPr>
          <p:cNvCxnSpPr>
            <a:cxnSpLocks/>
          </p:cNvCxnSpPr>
          <p:nvPr/>
        </p:nvCxnSpPr>
        <p:spPr>
          <a:xfrm>
            <a:off x="1424061" y="869430"/>
            <a:ext cx="0" cy="4946754"/>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D5066F2-6292-D93F-41A5-8E380C24E7F0}"/>
              </a:ext>
            </a:extLst>
          </p:cNvPr>
          <p:cNvSpPr txBox="1"/>
          <p:nvPr/>
        </p:nvSpPr>
        <p:spPr>
          <a:xfrm>
            <a:off x="423149" y="992940"/>
            <a:ext cx="989346" cy="923330"/>
          </a:xfrm>
          <a:prstGeom prst="rect">
            <a:avLst/>
          </a:prstGeom>
          <a:noFill/>
        </p:spPr>
        <p:txBody>
          <a:bodyPr wrap="square" rtlCol="0">
            <a:spAutoFit/>
          </a:bodyPr>
          <a:lstStyle/>
          <a:p>
            <a:r>
              <a:rPr lang="en-US" dirty="0"/>
              <a:t>Aug - Dec. </a:t>
            </a:r>
          </a:p>
          <a:p>
            <a:r>
              <a:rPr lang="en-US" dirty="0"/>
              <a:t>2023</a:t>
            </a:r>
          </a:p>
        </p:txBody>
      </p:sp>
      <p:sp>
        <p:nvSpPr>
          <p:cNvPr id="10" name="TextBox 9">
            <a:extLst>
              <a:ext uri="{FF2B5EF4-FFF2-40B4-BE49-F238E27FC236}">
                <a16:creationId xmlns:a16="http://schemas.microsoft.com/office/drawing/2014/main" id="{50EA5259-2DF5-61FA-9B3B-0E678622948E}"/>
              </a:ext>
            </a:extLst>
          </p:cNvPr>
          <p:cNvSpPr txBox="1"/>
          <p:nvPr/>
        </p:nvSpPr>
        <p:spPr>
          <a:xfrm>
            <a:off x="423149" y="2705807"/>
            <a:ext cx="989346" cy="923330"/>
          </a:xfrm>
          <a:prstGeom prst="rect">
            <a:avLst/>
          </a:prstGeom>
          <a:noFill/>
        </p:spPr>
        <p:txBody>
          <a:bodyPr wrap="square" rtlCol="0">
            <a:spAutoFit/>
          </a:bodyPr>
          <a:lstStyle/>
          <a:p>
            <a:r>
              <a:rPr lang="en-US" dirty="0"/>
              <a:t>Jan. - now</a:t>
            </a:r>
          </a:p>
          <a:p>
            <a:r>
              <a:rPr lang="en-US" dirty="0"/>
              <a:t>2024</a:t>
            </a:r>
          </a:p>
        </p:txBody>
      </p:sp>
      <p:sp>
        <p:nvSpPr>
          <p:cNvPr id="11" name="TextBox 10">
            <a:extLst>
              <a:ext uri="{FF2B5EF4-FFF2-40B4-BE49-F238E27FC236}">
                <a16:creationId xmlns:a16="http://schemas.microsoft.com/office/drawing/2014/main" id="{10710159-9C12-EC81-9AA0-74ADC9A18F1A}"/>
              </a:ext>
            </a:extLst>
          </p:cNvPr>
          <p:cNvSpPr txBox="1"/>
          <p:nvPr/>
        </p:nvSpPr>
        <p:spPr>
          <a:xfrm>
            <a:off x="423149" y="4607324"/>
            <a:ext cx="989346" cy="646331"/>
          </a:xfrm>
          <a:prstGeom prst="rect">
            <a:avLst/>
          </a:prstGeom>
          <a:noFill/>
        </p:spPr>
        <p:txBody>
          <a:bodyPr wrap="square" rtlCol="0">
            <a:spAutoFit/>
          </a:bodyPr>
          <a:lstStyle/>
          <a:p>
            <a:r>
              <a:rPr lang="en-US" dirty="0"/>
              <a:t>now -</a:t>
            </a:r>
          </a:p>
          <a:p>
            <a:r>
              <a:rPr lang="en-US" dirty="0"/>
              <a:t>2024</a:t>
            </a:r>
          </a:p>
        </p:txBody>
      </p:sp>
      <p:sp>
        <p:nvSpPr>
          <p:cNvPr id="12" name="Slide Number Placeholder 11">
            <a:extLst>
              <a:ext uri="{FF2B5EF4-FFF2-40B4-BE49-F238E27FC236}">
                <a16:creationId xmlns:a16="http://schemas.microsoft.com/office/drawing/2014/main" id="{5B649E05-EB15-6548-5505-8E042228796B}"/>
              </a:ext>
            </a:extLst>
          </p:cNvPr>
          <p:cNvSpPr>
            <a:spLocks noGrp="1"/>
          </p:cNvSpPr>
          <p:nvPr>
            <p:ph type="sldNum" sz="quarter" idx="12"/>
          </p:nvPr>
        </p:nvSpPr>
        <p:spPr/>
        <p:txBody>
          <a:bodyPr/>
          <a:lstStyle/>
          <a:p>
            <a:fld id="{CB7730FE-DA7C-794D-AFF2-443A6050F390}" type="slidenum">
              <a:rPr lang="en-US" smtClean="0"/>
              <a:t>22</a:t>
            </a:fld>
            <a:endParaRPr lang="en-US"/>
          </a:p>
        </p:txBody>
      </p:sp>
      <p:sp>
        <p:nvSpPr>
          <p:cNvPr id="5" name="Rectangle 4">
            <a:extLst>
              <a:ext uri="{FF2B5EF4-FFF2-40B4-BE49-F238E27FC236}">
                <a16:creationId xmlns:a16="http://schemas.microsoft.com/office/drawing/2014/main" id="{4C2974FE-6756-BF76-99EC-14CB23F1AAC8}"/>
              </a:ext>
            </a:extLst>
          </p:cNvPr>
          <p:cNvSpPr/>
          <p:nvPr/>
        </p:nvSpPr>
        <p:spPr>
          <a:xfrm>
            <a:off x="1598900" y="2762178"/>
            <a:ext cx="10013526" cy="792009"/>
          </a:xfrm>
          <a:prstGeom prst="rect">
            <a:avLst/>
          </a:prstGeom>
          <a:noFill/>
          <a:ln w="254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6F3C6C6-2007-E527-4994-7D5C3BABA8C7}"/>
              </a:ext>
            </a:extLst>
          </p:cNvPr>
          <p:cNvSpPr txBox="1"/>
          <p:nvPr/>
        </p:nvSpPr>
        <p:spPr>
          <a:xfrm>
            <a:off x="1813814" y="3629137"/>
            <a:ext cx="2053648" cy="461665"/>
          </a:xfrm>
          <a:prstGeom prst="rect">
            <a:avLst/>
          </a:prstGeom>
          <a:solidFill>
            <a:schemeClr val="accent2">
              <a:lumMod val="20000"/>
              <a:lumOff val="80000"/>
            </a:schemeClr>
          </a:solidFill>
        </p:spPr>
        <p:txBody>
          <a:bodyPr wrap="square" rtlCol="0">
            <a:spAutoFit/>
          </a:bodyPr>
          <a:lstStyle/>
          <a:p>
            <a:r>
              <a:rPr lang="en-US" sz="2400" dirty="0" err="1"/>
              <a:t>RadixAttention</a:t>
            </a:r>
            <a:endParaRPr lang="en-US" sz="2400" dirty="0"/>
          </a:p>
        </p:txBody>
      </p:sp>
      <p:sp>
        <p:nvSpPr>
          <p:cNvPr id="8" name="TextBox 7">
            <a:extLst>
              <a:ext uri="{FF2B5EF4-FFF2-40B4-BE49-F238E27FC236}">
                <a16:creationId xmlns:a16="http://schemas.microsoft.com/office/drawing/2014/main" id="{5629A450-009D-682E-B649-48EFA74BCE3D}"/>
              </a:ext>
            </a:extLst>
          </p:cNvPr>
          <p:cNvSpPr txBox="1"/>
          <p:nvPr/>
        </p:nvSpPr>
        <p:spPr>
          <a:xfrm>
            <a:off x="4512044" y="3612634"/>
            <a:ext cx="3115453" cy="461665"/>
          </a:xfrm>
          <a:prstGeom prst="rect">
            <a:avLst/>
          </a:prstGeom>
          <a:solidFill>
            <a:schemeClr val="accent2">
              <a:lumMod val="20000"/>
              <a:lumOff val="80000"/>
            </a:schemeClr>
          </a:solidFill>
        </p:spPr>
        <p:txBody>
          <a:bodyPr wrap="square" rtlCol="0">
            <a:spAutoFit/>
          </a:bodyPr>
          <a:lstStyle/>
          <a:p>
            <a:r>
              <a:rPr lang="en-US" sz="2400" dirty="0"/>
              <a:t>Upper-level Scheduling</a:t>
            </a:r>
          </a:p>
        </p:txBody>
      </p:sp>
      <p:sp>
        <p:nvSpPr>
          <p:cNvPr id="13" name="TextBox 12">
            <a:extLst>
              <a:ext uri="{FF2B5EF4-FFF2-40B4-BE49-F238E27FC236}">
                <a16:creationId xmlns:a16="http://schemas.microsoft.com/office/drawing/2014/main" id="{EA1A6F5E-F7FC-3A81-DADD-4F7F5580EBEF}"/>
              </a:ext>
            </a:extLst>
          </p:cNvPr>
          <p:cNvSpPr txBox="1"/>
          <p:nvPr/>
        </p:nvSpPr>
        <p:spPr>
          <a:xfrm>
            <a:off x="8242143" y="3612634"/>
            <a:ext cx="3271877" cy="461665"/>
          </a:xfrm>
          <a:prstGeom prst="rect">
            <a:avLst/>
          </a:prstGeom>
          <a:solidFill>
            <a:schemeClr val="accent2">
              <a:lumMod val="20000"/>
              <a:lumOff val="80000"/>
            </a:schemeClr>
          </a:solidFill>
        </p:spPr>
        <p:txBody>
          <a:bodyPr wrap="square" rtlCol="0">
            <a:spAutoFit/>
          </a:bodyPr>
          <a:lstStyle/>
          <a:p>
            <a:r>
              <a:rPr lang="en-US" sz="2400" dirty="0"/>
              <a:t>Jump-forward decoding</a:t>
            </a:r>
          </a:p>
        </p:txBody>
      </p:sp>
    </p:spTree>
    <p:extLst>
      <p:ext uri="{BB962C8B-B14F-4D97-AF65-F5344CB8AC3E}">
        <p14:creationId xmlns:p14="http://schemas.microsoft.com/office/powerpoint/2010/main" val="128863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D984450-AB26-E233-771C-32E229627BD8}"/>
              </a:ext>
            </a:extLst>
          </p:cNvPr>
          <p:cNvSpPr txBox="1"/>
          <p:nvPr/>
        </p:nvSpPr>
        <p:spPr>
          <a:xfrm>
            <a:off x="838200" y="1088299"/>
            <a:ext cx="8753856" cy="1569660"/>
          </a:xfrm>
          <a:prstGeom prst="rect">
            <a:avLst/>
          </a:prstGeom>
          <a:noFill/>
        </p:spPr>
        <p:txBody>
          <a:bodyPr wrap="square">
            <a:spAutoFit/>
          </a:bodyPr>
          <a:lstStyle/>
          <a:p>
            <a:r>
              <a:rPr lang="en-US" sz="2400" b="1" dirty="0"/>
              <a:t>Method</a:t>
            </a:r>
          </a:p>
          <a:p>
            <a:pPr marL="285750" indent="-285750">
              <a:buFont typeface="Arial" panose="020B0604020202020204" pitchFamily="34" charset="0"/>
              <a:buChar char="•"/>
            </a:pPr>
            <a:r>
              <a:rPr lang="en-US" sz="2400" dirty="0"/>
              <a:t>Analyze the regular expression</a:t>
            </a:r>
          </a:p>
          <a:p>
            <a:pPr marL="285750" indent="-285750">
              <a:buFont typeface="Arial" panose="020B0604020202020204" pitchFamily="34" charset="0"/>
              <a:buChar char="•"/>
            </a:pPr>
            <a:r>
              <a:rPr lang="en-US" sz="2400" dirty="0"/>
              <a:t>Compress the finite state machine</a:t>
            </a:r>
          </a:p>
          <a:p>
            <a:pPr marL="285750" indent="-285750">
              <a:buFont typeface="Arial" panose="020B0604020202020204" pitchFamily="34" charset="0"/>
              <a:buChar char="•"/>
            </a:pPr>
            <a:r>
              <a:rPr lang="en-US" sz="2400" dirty="0"/>
              <a:t>Decode multiple tokens at the same time</a:t>
            </a:r>
          </a:p>
        </p:txBody>
      </p:sp>
      <p:pic>
        <p:nvPicPr>
          <p:cNvPr id="1028" name="Picture 4">
            <a:extLst>
              <a:ext uri="{FF2B5EF4-FFF2-40B4-BE49-F238E27FC236}">
                <a16:creationId xmlns:a16="http://schemas.microsoft.com/office/drawing/2014/main" id="{1DD65418-17E4-4D54-4E75-98294A4832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7448" y="2845713"/>
            <a:ext cx="8595360" cy="4012287"/>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831BBDAF-D845-02BE-3EC0-530A5DE1FC48}"/>
              </a:ext>
            </a:extLst>
          </p:cNvPr>
          <p:cNvSpPr>
            <a:spLocks noGrp="1"/>
          </p:cNvSpPr>
          <p:nvPr>
            <p:ph type="sldNum" sz="quarter" idx="12"/>
          </p:nvPr>
        </p:nvSpPr>
        <p:spPr/>
        <p:txBody>
          <a:bodyPr/>
          <a:lstStyle/>
          <a:p>
            <a:fld id="{CB7730FE-DA7C-794D-AFF2-443A6050F390}" type="slidenum">
              <a:rPr lang="en-US" smtClean="0"/>
              <a:t>23</a:t>
            </a:fld>
            <a:endParaRPr lang="en-US"/>
          </a:p>
        </p:txBody>
      </p:sp>
      <p:sp>
        <p:nvSpPr>
          <p:cNvPr id="4" name="TextBox 3">
            <a:extLst>
              <a:ext uri="{FF2B5EF4-FFF2-40B4-BE49-F238E27FC236}">
                <a16:creationId xmlns:a16="http://schemas.microsoft.com/office/drawing/2014/main" id="{B5211BC0-EB01-233D-9A9D-CB7EC269D084}"/>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
        <p:nvSpPr>
          <p:cNvPr id="8" name="Title 1">
            <a:extLst>
              <a:ext uri="{FF2B5EF4-FFF2-40B4-BE49-F238E27FC236}">
                <a16:creationId xmlns:a16="http://schemas.microsoft.com/office/drawing/2014/main" id="{075847D4-93CA-317A-D4E4-1E98CED53ADA}"/>
              </a:ext>
            </a:extLst>
          </p:cNvPr>
          <p:cNvSpPr txBox="1">
            <a:spLocks/>
          </p:cNvSpPr>
          <p:nvPr/>
        </p:nvSpPr>
        <p:spPr>
          <a:xfrm>
            <a:off x="2614009" y="136525"/>
            <a:ext cx="7181738"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Jump-forward JSON Decoding</a:t>
            </a:r>
          </a:p>
        </p:txBody>
      </p:sp>
    </p:spTree>
    <p:extLst>
      <p:ext uri="{BB962C8B-B14F-4D97-AF65-F5344CB8AC3E}">
        <p14:creationId xmlns:p14="http://schemas.microsoft.com/office/powerpoint/2010/main" val="1193581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F992B-6644-143D-0484-8132D6CE6048}"/>
              </a:ext>
            </a:extLst>
          </p:cNvPr>
          <p:cNvSpPr>
            <a:spLocks noGrp="1"/>
          </p:cNvSpPr>
          <p:nvPr>
            <p:ph type="title"/>
          </p:nvPr>
        </p:nvSpPr>
        <p:spPr>
          <a:xfrm>
            <a:off x="1910996" y="261610"/>
            <a:ext cx="8370008" cy="1325563"/>
          </a:xfrm>
        </p:spPr>
        <p:txBody>
          <a:bodyPr/>
          <a:lstStyle/>
          <a:p>
            <a:r>
              <a:rPr lang="en-CN" dirty="0"/>
              <a:t>Speedup Regex Guided Generation</a:t>
            </a:r>
          </a:p>
        </p:txBody>
      </p:sp>
      <p:pic>
        <p:nvPicPr>
          <p:cNvPr id="7170" name="Picture 2">
            <a:extLst>
              <a:ext uri="{FF2B5EF4-FFF2-40B4-BE49-F238E27FC236}">
                <a16:creationId xmlns:a16="http://schemas.microsoft.com/office/drawing/2014/main" id="{8400808B-2DCC-6847-A88E-4DEE1E3CF4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833"/>
          <a:stretch/>
        </p:blipFill>
        <p:spPr bwMode="auto">
          <a:xfrm>
            <a:off x="406400" y="1439862"/>
            <a:ext cx="11602720" cy="5053013"/>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CBCA8545-7CBA-24A1-714F-AEA39441A695}"/>
              </a:ext>
            </a:extLst>
          </p:cNvPr>
          <p:cNvSpPr>
            <a:spLocks noGrp="1"/>
          </p:cNvSpPr>
          <p:nvPr>
            <p:ph type="sldNum" sz="quarter" idx="12"/>
          </p:nvPr>
        </p:nvSpPr>
        <p:spPr/>
        <p:txBody>
          <a:bodyPr/>
          <a:lstStyle/>
          <a:p>
            <a:fld id="{CB7730FE-DA7C-794D-AFF2-443A6050F390}" type="slidenum">
              <a:rPr lang="en-US" smtClean="0"/>
              <a:t>24</a:t>
            </a:fld>
            <a:endParaRPr lang="en-US"/>
          </a:p>
        </p:txBody>
      </p:sp>
      <p:sp>
        <p:nvSpPr>
          <p:cNvPr id="4" name="TextBox 3">
            <a:extLst>
              <a:ext uri="{FF2B5EF4-FFF2-40B4-BE49-F238E27FC236}">
                <a16:creationId xmlns:a16="http://schemas.microsoft.com/office/drawing/2014/main" id="{D9D6360C-2E5D-7DCB-D553-A250CBAAE0CA}"/>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Tree>
    <p:extLst>
      <p:ext uri="{BB962C8B-B14F-4D97-AF65-F5344CB8AC3E}">
        <p14:creationId xmlns:p14="http://schemas.microsoft.com/office/powerpoint/2010/main" val="12403755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3A93EA-6C9D-700C-4585-46B9DEEAE5A0}"/>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4EAB5D7A-6000-333C-529D-A43161AF8B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2243" y="1526731"/>
            <a:ext cx="7357253" cy="496614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E3C77A5-E83E-6BEF-917B-57D624D978AA}"/>
              </a:ext>
            </a:extLst>
          </p:cNvPr>
          <p:cNvSpPr txBox="1"/>
          <p:nvPr/>
        </p:nvSpPr>
        <p:spPr>
          <a:xfrm>
            <a:off x="222504" y="3224973"/>
            <a:ext cx="4593336" cy="1569660"/>
          </a:xfrm>
          <a:prstGeom prst="rect">
            <a:avLst/>
          </a:prstGeom>
          <a:noFill/>
        </p:spPr>
        <p:txBody>
          <a:bodyPr wrap="square">
            <a:spAutoFit/>
          </a:bodyPr>
          <a:lstStyle/>
          <a:p>
            <a:r>
              <a:rPr lang="en-US" sz="3200" b="1" dirty="0"/>
              <a:t>Results:</a:t>
            </a:r>
          </a:p>
          <a:p>
            <a:r>
              <a:rPr lang="en-US" sz="3200" dirty="0"/>
              <a:t>3x faster latency</a:t>
            </a:r>
          </a:p>
          <a:p>
            <a:r>
              <a:rPr lang="en-US" sz="3200" dirty="0"/>
              <a:t>2.5x higher throughput</a:t>
            </a:r>
          </a:p>
        </p:txBody>
      </p:sp>
      <p:sp>
        <p:nvSpPr>
          <p:cNvPr id="3" name="Slide Number Placeholder 2">
            <a:extLst>
              <a:ext uri="{FF2B5EF4-FFF2-40B4-BE49-F238E27FC236}">
                <a16:creationId xmlns:a16="http://schemas.microsoft.com/office/drawing/2014/main" id="{5F87B2A8-2398-EC15-19CF-6460165B29DB}"/>
              </a:ext>
            </a:extLst>
          </p:cNvPr>
          <p:cNvSpPr>
            <a:spLocks noGrp="1"/>
          </p:cNvSpPr>
          <p:nvPr>
            <p:ph type="sldNum" sz="quarter" idx="12"/>
          </p:nvPr>
        </p:nvSpPr>
        <p:spPr/>
        <p:txBody>
          <a:bodyPr/>
          <a:lstStyle/>
          <a:p>
            <a:fld id="{CB7730FE-DA7C-794D-AFF2-443A6050F390}" type="slidenum">
              <a:rPr lang="en-US" smtClean="0"/>
              <a:t>25</a:t>
            </a:fld>
            <a:endParaRPr lang="en-US"/>
          </a:p>
        </p:txBody>
      </p:sp>
      <p:sp>
        <p:nvSpPr>
          <p:cNvPr id="5" name="TextBox 4">
            <a:extLst>
              <a:ext uri="{FF2B5EF4-FFF2-40B4-BE49-F238E27FC236}">
                <a16:creationId xmlns:a16="http://schemas.microsoft.com/office/drawing/2014/main" id="{C8F57793-2DB3-11C8-E323-57C750B0241A}"/>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
        <p:nvSpPr>
          <p:cNvPr id="8" name="Title 1">
            <a:extLst>
              <a:ext uri="{FF2B5EF4-FFF2-40B4-BE49-F238E27FC236}">
                <a16:creationId xmlns:a16="http://schemas.microsoft.com/office/drawing/2014/main" id="{DC7B0249-0FA8-371E-444C-A04543D1BD82}"/>
              </a:ext>
            </a:extLst>
          </p:cNvPr>
          <p:cNvSpPr txBox="1">
            <a:spLocks/>
          </p:cNvSpPr>
          <p:nvPr/>
        </p:nvSpPr>
        <p:spPr>
          <a:xfrm>
            <a:off x="2614009" y="136525"/>
            <a:ext cx="7181738"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Jump-forward JSON Decoding</a:t>
            </a:r>
          </a:p>
        </p:txBody>
      </p:sp>
    </p:spTree>
    <p:extLst>
      <p:ext uri="{BB962C8B-B14F-4D97-AF65-F5344CB8AC3E}">
        <p14:creationId xmlns:p14="http://schemas.microsoft.com/office/powerpoint/2010/main" val="18044570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4D8EB-CB7C-00D6-D9C7-B05A2774F645}"/>
              </a:ext>
            </a:extLst>
          </p:cNvPr>
          <p:cNvSpPr>
            <a:spLocks noGrp="1"/>
          </p:cNvSpPr>
          <p:nvPr>
            <p:ph type="title"/>
          </p:nvPr>
        </p:nvSpPr>
        <p:spPr>
          <a:xfrm>
            <a:off x="2352207" y="136525"/>
            <a:ext cx="7772400" cy="1325563"/>
          </a:xfrm>
        </p:spPr>
        <p:txBody>
          <a:bodyPr/>
          <a:lstStyle/>
          <a:p>
            <a:r>
              <a:rPr lang="en-US" dirty="0"/>
              <a:t>Summary: techniques in </a:t>
            </a:r>
            <a:r>
              <a:rPr lang="en-US" dirty="0" err="1"/>
              <a:t>SGLang</a:t>
            </a:r>
            <a:endParaRPr lang="en-US" dirty="0"/>
          </a:p>
        </p:txBody>
      </p:sp>
      <p:sp>
        <p:nvSpPr>
          <p:cNvPr id="3" name="Content Placeholder 2">
            <a:extLst>
              <a:ext uri="{FF2B5EF4-FFF2-40B4-BE49-F238E27FC236}">
                <a16:creationId xmlns:a16="http://schemas.microsoft.com/office/drawing/2014/main" id="{ADCECBA8-6554-D731-5EBA-F85287B38609}"/>
              </a:ext>
            </a:extLst>
          </p:cNvPr>
          <p:cNvSpPr>
            <a:spLocks noGrp="1"/>
          </p:cNvSpPr>
          <p:nvPr>
            <p:ph idx="1"/>
          </p:nvPr>
        </p:nvSpPr>
        <p:spPr>
          <a:xfrm>
            <a:off x="1422816" y="1462088"/>
            <a:ext cx="9001593" cy="4714875"/>
          </a:xfrm>
        </p:spPr>
        <p:txBody>
          <a:bodyPr>
            <a:normAutofit/>
          </a:bodyPr>
          <a:lstStyle/>
          <a:p>
            <a:r>
              <a:rPr lang="en-US" dirty="0" err="1"/>
              <a:t>RadixAttention</a:t>
            </a:r>
            <a:endParaRPr lang="en-US" dirty="0"/>
          </a:p>
          <a:p>
            <a:r>
              <a:rPr lang="en-US" dirty="0"/>
              <a:t>Jump-forward JSON Decoding</a:t>
            </a:r>
          </a:p>
          <a:p>
            <a:r>
              <a:rPr lang="en-US" dirty="0"/>
              <a:t>Torch Compile</a:t>
            </a:r>
          </a:p>
          <a:p>
            <a:r>
              <a:rPr lang="en-US" dirty="0" err="1"/>
              <a:t>Flashinfer</a:t>
            </a:r>
            <a:r>
              <a:rPr lang="en-US" dirty="0"/>
              <a:t> Kernels</a:t>
            </a:r>
          </a:p>
          <a:p>
            <a:r>
              <a:rPr lang="en-US" dirty="0"/>
              <a:t>Chunked Prefill</a:t>
            </a:r>
          </a:p>
          <a:p>
            <a:r>
              <a:rPr lang="en-US" dirty="0"/>
              <a:t>Continuous Batching</a:t>
            </a:r>
          </a:p>
          <a:p>
            <a:r>
              <a:rPr lang="en-US" dirty="0"/>
              <a:t>Token Attention(Paged Attention with </a:t>
            </a:r>
            <a:r>
              <a:rPr lang="en-US" dirty="0" err="1"/>
              <a:t>page_size</a:t>
            </a:r>
            <a:r>
              <a:rPr lang="en-US" dirty="0"/>
              <a:t> = 1)</a:t>
            </a:r>
          </a:p>
          <a:p>
            <a:r>
              <a:rPr lang="en-US" dirty="0"/>
              <a:t>CUDA Graph</a:t>
            </a:r>
          </a:p>
          <a:p>
            <a:r>
              <a:rPr lang="en-US" dirty="0"/>
              <a:t>Interleave window attention</a:t>
            </a:r>
          </a:p>
        </p:txBody>
      </p:sp>
      <p:sp>
        <p:nvSpPr>
          <p:cNvPr id="4" name="Slide Number Placeholder 3">
            <a:extLst>
              <a:ext uri="{FF2B5EF4-FFF2-40B4-BE49-F238E27FC236}">
                <a16:creationId xmlns:a16="http://schemas.microsoft.com/office/drawing/2014/main" id="{BDACAAD6-5AD7-6454-4B84-5F4C6BAE823C}"/>
              </a:ext>
            </a:extLst>
          </p:cNvPr>
          <p:cNvSpPr>
            <a:spLocks noGrp="1"/>
          </p:cNvSpPr>
          <p:nvPr>
            <p:ph type="sldNum" sz="quarter" idx="12"/>
          </p:nvPr>
        </p:nvSpPr>
        <p:spPr/>
        <p:txBody>
          <a:bodyPr/>
          <a:lstStyle/>
          <a:p>
            <a:fld id="{CB7730FE-DA7C-794D-AFF2-443A6050F390}" type="slidenum">
              <a:rPr lang="en-US" smtClean="0"/>
              <a:t>26</a:t>
            </a:fld>
            <a:endParaRPr lang="en-US"/>
          </a:p>
        </p:txBody>
      </p:sp>
      <p:sp>
        <p:nvSpPr>
          <p:cNvPr id="5" name="TextBox 4">
            <a:extLst>
              <a:ext uri="{FF2B5EF4-FFF2-40B4-BE49-F238E27FC236}">
                <a16:creationId xmlns:a16="http://schemas.microsoft.com/office/drawing/2014/main" id="{E502925E-B28A-2EF0-4CC8-4A4C795A41B4}"/>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Tree>
    <p:extLst>
      <p:ext uri="{BB962C8B-B14F-4D97-AF65-F5344CB8AC3E}">
        <p14:creationId xmlns:p14="http://schemas.microsoft.com/office/powerpoint/2010/main" val="14835757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4">
            <a:extLst>
              <a:ext uri="{FF2B5EF4-FFF2-40B4-BE49-F238E27FC236}">
                <a16:creationId xmlns:a16="http://schemas.microsoft.com/office/drawing/2014/main" id="{F2817AC4-0EB3-F145-6416-8806BCBC56CD}"/>
              </a:ext>
            </a:extLst>
          </p:cNvPr>
          <p:cNvSpPr>
            <a:spLocks noChangeAspect="1" noChangeArrowheads="1"/>
          </p:cNvSpPr>
          <p:nvPr/>
        </p:nvSpPr>
        <p:spPr bwMode="auto">
          <a:xfrm>
            <a:off x="5943600" y="-76200"/>
            <a:ext cx="3657600" cy="3657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Graphic 9">
            <a:extLst>
              <a:ext uri="{FF2B5EF4-FFF2-40B4-BE49-F238E27FC236}">
                <a16:creationId xmlns:a16="http://schemas.microsoft.com/office/drawing/2014/main" id="{56C4AA61-33C6-DF52-E5B7-DDB4B0CCFCB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50014" y="1538006"/>
            <a:ext cx="6513086" cy="2502203"/>
          </a:xfrm>
          <a:prstGeom prst="rect">
            <a:avLst/>
          </a:prstGeom>
        </p:spPr>
      </p:pic>
      <p:pic>
        <p:nvPicPr>
          <p:cNvPr id="14" name="Graphic 13">
            <a:extLst>
              <a:ext uri="{FF2B5EF4-FFF2-40B4-BE49-F238E27FC236}">
                <a16:creationId xmlns:a16="http://schemas.microsoft.com/office/drawing/2014/main" id="{E3869441-5829-7C84-C538-54B31B842B8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050014" y="4022725"/>
            <a:ext cx="6513086" cy="2506924"/>
          </a:xfrm>
          <a:prstGeom prst="rect">
            <a:avLst/>
          </a:prstGeom>
        </p:spPr>
      </p:pic>
      <p:sp>
        <p:nvSpPr>
          <p:cNvPr id="15" name="Title 1">
            <a:extLst>
              <a:ext uri="{FF2B5EF4-FFF2-40B4-BE49-F238E27FC236}">
                <a16:creationId xmlns:a16="http://schemas.microsoft.com/office/drawing/2014/main" id="{99847FE4-2F87-904E-806A-FBCDF968DD1D}"/>
              </a:ext>
            </a:extLst>
          </p:cNvPr>
          <p:cNvSpPr>
            <a:spLocks noGrp="1"/>
          </p:cNvSpPr>
          <p:nvPr>
            <p:ph type="title"/>
          </p:nvPr>
        </p:nvSpPr>
        <p:spPr/>
        <p:txBody>
          <a:bodyPr/>
          <a:lstStyle/>
          <a:p>
            <a:r>
              <a:rPr lang="en-US" dirty="0"/>
              <a:t>SGLang v0.2 Results</a:t>
            </a:r>
            <a:endParaRPr lang="en-CN" dirty="0"/>
          </a:p>
        </p:txBody>
      </p:sp>
      <p:sp>
        <p:nvSpPr>
          <p:cNvPr id="2" name="Slide Number Placeholder 1">
            <a:extLst>
              <a:ext uri="{FF2B5EF4-FFF2-40B4-BE49-F238E27FC236}">
                <a16:creationId xmlns:a16="http://schemas.microsoft.com/office/drawing/2014/main" id="{7631A5AE-8249-7A50-3C71-CE5B15009A22}"/>
              </a:ext>
            </a:extLst>
          </p:cNvPr>
          <p:cNvSpPr>
            <a:spLocks noGrp="1"/>
          </p:cNvSpPr>
          <p:nvPr>
            <p:ph type="sldNum" sz="quarter" idx="12"/>
          </p:nvPr>
        </p:nvSpPr>
        <p:spPr/>
        <p:txBody>
          <a:bodyPr/>
          <a:lstStyle/>
          <a:p>
            <a:fld id="{CB7730FE-DA7C-794D-AFF2-443A6050F390}" type="slidenum">
              <a:rPr lang="en-US" smtClean="0"/>
              <a:t>27</a:t>
            </a:fld>
            <a:endParaRPr lang="en-US"/>
          </a:p>
        </p:txBody>
      </p:sp>
      <p:sp>
        <p:nvSpPr>
          <p:cNvPr id="3" name="TextBox 2">
            <a:extLst>
              <a:ext uri="{FF2B5EF4-FFF2-40B4-BE49-F238E27FC236}">
                <a16:creationId xmlns:a16="http://schemas.microsoft.com/office/drawing/2014/main" id="{D70ECCB6-8FF8-F499-D4B5-C4E77A825256}"/>
              </a:ext>
            </a:extLst>
          </p:cNvPr>
          <p:cNvSpPr txBox="1"/>
          <p:nvPr/>
        </p:nvSpPr>
        <p:spPr>
          <a:xfrm>
            <a:off x="-1" y="0"/>
            <a:ext cx="2143594" cy="523220"/>
          </a:xfrm>
          <a:prstGeom prst="rect">
            <a:avLst/>
          </a:prstGeom>
          <a:solidFill>
            <a:schemeClr val="accent6">
              <a:lumMod val="20000"/>
              <a:lumOff val="80000"/>
            </a:schemeClr>
          </a:solidFill>
        </p:spPr>
        <p:txBody>
          <a:bodyPr wrap="square" rtlCol="0">
            <a:spAutoFit/>
          </a:bodyPr>
          <a:lstStyle/>
          <a:p>
            <a:r>
              <a:rPr lang="en-US" sz="2800" dirty="0"/>
              <a:t>Middle Stage</a:t>
            </a:r>
          </a:p>
        </p:txBody>
      </p:sp>
    </p:spTree>
    <p:extLst>
      <p:ext uri="{BB962C8B-B14F-4D97-AF65-F5344CB8AC3E}">
        <p14:creationId xmlns:p14="http://schemas.microsoft.com/office/powerpoint/2010/main" val="37056061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B3EEF5-AF23-66F6-3931-0C96F68F011A}"/>
              </a:ext>
            </a:extLst>
          </p:cNvPr>
          <p:cNvSpPr txBox="1"/>
          <p:nvPr/>
        </p:nvSpPr>
        <p:spPr>
          <a:xfrm>
            <a:off x="2240374" y="1049311"/>
            <a:ext cx="8850500" cy="646331"/>
          </a:xfrm>
          <a:prstGeom prst="rect">
            <a:avLst/>
          </a:prstGeom>
          <a:noFill/>
        </p:spPr>
        <p:txBody>
          <a:bodyPr wrap="none" rtlCol="0">
            <a:spAutoFit/>
          </a:bodyPr>
          <a:lstStyle/>
          <a:p>
            <a:r>
              <a:rPr lang="en-US" sz="3600" dirty="0"/>
              <a:t>Early Stage: the “programming LLM” paradigm</a:t>
            </a:r>
          </a:p>
        </p:txBody>
      </p:sp>
      <p:sp>
        <p:nvSpPr>
          <p:cNvPr id="3" name="TextBox 2">
            <a:extLst>
              <a:ext uri="{FF2B5EF4-FFF2-40B4-BE49-F238E27FC236}">
                <a16:creationId xmlns:a16="http://schemas.microsoft.com/office/drawing/2014/main" id="{E3A81B7C-18D7-C682-C306-8767883061B7}"/>
              </a:ext>
            </a:extLst>
          </p:cNvPr>
          <p:cNvSpPr txBox="1"/>
          <p:nvPr/>
        </p:nvSpPr>
        <p:spPr>
          <a:xfrm>
            <a:off x="1718820" y="2807148"/>
            <a:ext cx="9893606" cy="646331"/>
          </a:xfrm>
          <a:prstGeom prst="rect">
            <a:avLst/>
          </a:prstGeom>
          <a:noFill/>
        </p:spPr>
        <p:txBody>
          <a:bodyPr wrap="square" rtlCol="0">
            <a:spAutoFit/>
          </a:bodyPr>
          <a:lstStyle/>
          <a:p>
            <a:r>
              <a:rPr lang="en-US" sz="3600" dirty="0"/>
              <a:t>Middle Stage: innovative features and optimizations</a:t>
            </a:r>
          </a:p>
        </p:txBody>
      </p:sp>
      <p:sp>
        <p:nvSpPr>
          <p:cNvPr id="4" name="TextBox 3">
            <a:extLst>
              <a:ext uri="{FF2B5EF4-FFF2-40B4-BE49-F238E27FC236}">
                <a16:creationId xmlns:a16="http://schemas.microsoft.com/office/drawing/2014/main" id="{A7B0CB25-0AC2-BF0D-7C70-0CECE6927A03}"/>
              </a:ext>
            </a:extLst>
          </p:cNvPr>
          <p:cNvSpPr txBox="1"/>
          <p:nvPr/>
        </p:nvSpPr>
        <p:spPr>
          <a:xfrm>
            <a:off x="1888514" y="4564985"/>
            <a:ext cx="9554219" cy="646331"/>
          </a:xfrm>
          <a:prstGeom prst="rect">
            <a:avLst/>
          </a:prstGeom>
          <a:noFill/>
        </p:spPr>
        <p:txBody>
          <a:bodyPr wrap="none" rtlCol="0">
            <a:spAutoFit/>
          </a:bodyPr>
          <a:lstStyle/>
          <a:p>
            <a:r>
              <a:rPr lang="en-US" sz="3600" dirty="0"/>
              <a:t>Production Stage: research and industry use-cases</a:t>
            </a:r>
          </a:p>
        </p:txBody>
      </p:sp>
      <p:cxnSp>
        <p:nvCxnSpPr>
          <p:cNvPr id="6" name="Straight Arrow Connector 5">
            <a:extLst>
              <a:ext uri="{FF2B5EF4-FFF2-40B4-BE49-F238E27FC236}">
                <a16:creationId xmlns:a16="http://schemas.microsoft.com/office/drawing/2014/main" id="{C523C5E7-F774-200F-5EC4-1488B2F17B8A}"/>
              </a:ext>
            </a:extLst>
          </p:cNvPr>
          <p:cNvCxnSpPr>
            <a:cxnSpLocks/>
          </p:cNvCxnSpPr>
          <p:nvPr/>
        </p:nvCxnSpPr>
        <p:spPr>
          <a:xfrm>
            <a:off x="1424061" y="869430"/>
            <a:ext cx="0" cy="4946754"/>
          </a:xfrm>
          <a:prstGeom prst="straightConnector1">
            <a:avLst/>
          </a:prstGeom>
          <a:ln w="38100">
            <a:tailEnd type="stealth" w="lg" len="lg"/>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D5066F2-6292-D93F-41A5-8E380C24E7F0}"/>
              </a:ext>
            </a:extLst>
          </p:cNvPr>
          <p:cNvSpPr txBox="1"/>
          <p:nvPr/>
        </p:nvSpPr>
        <p:spPr>
          <a:xfrm>
            <a:off x="423149" y="992940"/>
            <a:ext cx="989346" cy="923330"/>
          </a:xfrm>
          <a:prstGeom prst="rect">
            <a:avLst/>
          </a:prstGeom>
          <a:noFill/>
        </p:spPr>
        <p:txBody>
          <a:bodyPr wrap="square" rtlCol="0">
            <a:spAutoFit/>
          </a:bodyPr>
          <a:lstStyle/>
          <a:p>
            <a:r>
              <a:rPr lang="en-US" dirty="0"/>
              <a:t>Aug - Dec. </a:t>
            </a:r>
          </a:p>
          <a:p>
            <a:r>
              <a:rPr lang="en-US" dirty="0"/>
              <a:t>2023</a:t>
            </a:r>
          </a:p>
        </p:txBody>
      </p:sp>
      <p:sp>
        <p:nvSpPr>
          <p:cNvPr id="10" name="TextBox 9">
            <a:extLst>
              <a:ext uri="{FF2B5EF4-FFF2-40B4-BE49-F238E27FC236}">
                <a16:creationId xmlns:a16="http://schemas.microsoft.com/office/drawing/2014/main" id="{50EA5259-2DF5-61FA-9B3B-0E678622948E}"/>
              </a:ext>
            </a:extLst>
          </p:cNvPr>
          <p:cNvSpPr txBox="1"/>
          <p:nvPr/>
        </p:nvSpPr>
        <p:spPr>
          <a:xfrm>
            <a:off x="423149" y="2705807"/>
            <a:ext cx="989346" cy="923330"/>
          </a:xfrm>
          <a:prstGeom prst="rect">
            <a:avLst/>
          </a:prstGeom>
          <a:noFill/>
        </p:spPr>
        <p:txBody>
          <a:bodyPr wrap="square" rtlCol="0">
            <a:spAutoFit/>
          </a:bodyPr>
          <a:lstStyle/>
          <a:p>
            <a:r>
              <a:rPr lang="en-US" dirty="0"/>
              <a:t>Jan. - now</a:t>
            </a:r>
          </a:p>
          <a:p>
            <a:r>
              <a:rPr lang="en-US" dirty="0"/>
              <a:t>2024</a:t>
            </a:r>
          </a:p>
        </p:txBody>
      </p:sp>
      <p:sp>
        <p:nvSpPr>
          <p:cNvPr id="11" name="TextBox 10">
            <a:extLst>
              <a:ext uri="{FF2B5EF4-FFF2-40B4-BE49-F238E27FC236}">
                <a16:creationId xmlns:a16="http://schemas.microsoft.com/office/drawing/2014/main" id="{10710159-9C12-EC81-9AA0-74ADC9A18F1A}"/>
              </a:ext>
            </a:extLst>
          </p:cNvPr>
          <p:cNvSpPr txBox="1"/>
          <p:nvPr/>
        </p:nvSpPr>
        <p:spPr>
          <a:xfrm>
            <a:off x="423149" y="4607324"/>
            <a:ext cx="989346" cy="646331"/>
          </a:xfrm>
          <a:prstGeom prst="rect">
            <a:avLst/>
          </a:prstGeom>
          <a:noFill/>
        </p:spPr>
        <p:txBody>
          <a:bodyPr wrap="square" rtlCol="0">
            <a:spAutoFit/>
          </a:bodyPr>
          <a:lstStyle/>
          <a:p>
            <a:r>
              <a:rPr lang="en-US" dirty="0"/>
              <a:t>now -</a:t>
            </a:r>
          </a:p>
          <a:p>
            <a:r>
              <a:rPr lang="en-US" dirty="0"/>
              <a:t>2024</a:t>
            </a:r>
          </a:p>
        </p:txBody>
      </p:sp>
      <p:sp>
        <p:nvSpPr>
          <p:cNvPr id="12" name="Slide Number Placeholder 11">
            <a:extLst>
              <a:ext uri="{FF2B5EF4-FFF2-40B4-BE49-F238E27FC236}">
                <a16:creationId xmlns:a16="http://schemas.microsoft.com/office/drawing/2014/main" id="{5B649E05-EB15-6548-5505-8E042228796B}"/>
              </a:ext>
            </a:extLst>
          </p:cNvPr>
          <p:cNvSpPr>
            <a:spLocks noGrp="1"/>
          </p:cNvSpPr>
          <p:nvPr>
            <p:ph type="sldNum" sz="quarter" idx="12"/>
          </p:nvPr>
        </p:nvSpPr>
        <p:spPr/>
        <p:txBody>
          <a:bodyPr/>
          <a:lstStyle/>
          <a:p>
            <a:fld id="{CB7730FE-DA7C-794D-AFF2-443A6050F390}" type="slidenum">
              <a:rPr lang="en-US" smtClean="0"/>
              <a:t>28</a:t>
            </a:fld>
            <a:endParaRPr lang="en-US"/>
          </a:p>
        </p:txBody>
      </p:sp>
      <p:sp>
        <p:nvSpPr>
          <p:cNvPr id="14" name="Rectangle 13">
            <a:extLst>
              <a:ext uri="{FF2B5EF4-FFF2-40B4-BE49-F238E27FC236}">
                <a16:creationId xmlns:a16="http://schemas.microsoft.com/office/drawing/2014/main" id="{B2FE80D1-4A05-7852-BF1C-53A67E5F2056}"/>
              </a:ext>
            </a:extLst>
          </p:cNvPr>
          <p:cNvSpPr/>
          <p:nvPr/>
        </p:nvSpPr>
        <p:spPr>
          <a:xfrm>
            <a:off x="1598900" y="4534484"/>
            <a:ext cx="10013526" cy="792009"/>
          </a:xfrm>
          <a:prstGeom prst="rect">
            <a:avLst/>
          </a:prstGeom>
          <a:noFill/>
          <a:ln w="254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2910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DACAAD6-5AD7-6454-4B84-5F4C6BAE823C}"/>
              </a:ext>
            </a:extLst>
          </p:cNvPr>
          <p:cNvSpPr>
            <a:spLocks noGrp="1"/>
          </p:cNvSpPr>
          <p:nvPr>
            <p:ph type="sldNum" sz="quarter" idx="12"/>
          </p:nvPr>
        </p:nvSpPr>
        <p:spPr/>
        <p:txBody>
          <a:bodyPr/>
          <a:lstStyle/>
          <a:p>
            <a:fld id="{CB7730FE-DA7C-794D-AFF2-443A6050F390}" type="slidenum">
              <a:rPr lang="en-US" smtClean="0"/>
              <a:t>29</a:t>
            </a:fld>
            <a:endParaRPr lang="en-US"/>
          </a:p>
        </p:txBody>
      </p:sp>
      <p:sp>
        <p:nvSpPr>
          <p:cNvPr id="5" name="TextBox 4">
            <a:extLst>
              <a:ext uri="{FF2B5EF4-FFF2-40B4-BE49-F238E27FC236}">
                <a16:creationId xmlns:a16="http://schemas.microsoft.com/office/drawing/2014/main" id="{E502925E-B28A-2EF0-4CC8-4A4C795A41B4}"/>
              </a:ext>
            </a:extLst>
          </p:cNvPr>
          <p:cNvSpPr txBox="1"/>
          <p:nvPr/>
        </p:nvSpPr>
        <p:spPr>
          <a:xfrm>
            <a:off x="-2" y="0"/>
            <a:ext cx="2743201" cy="523220"/>
          </a:xfrm>
          <a:prstGeom prst="rect">
            <a:avLst/>
          </a:prstGeom>
          <a:solidFill>
            <a:schemeClr val="accent6">
              <a:lumMod val="20000"/>
              <a:lumOff val="80000"/>
            </a:schemeClr>
          </a:solidFill>
        </p:spPr>
        <p:txBody>
          <a:bodyPr wrap="square" rtlCol="0">
            <a:spAutoFit/>
          </a:bodyPr>
          <a:lstStyle/>
          <a:p>
            <a:r>
              <a:rPr lang="en-US" sz="2800" dirty="0"/>
              <a:t>Production Stage</a:t>
            </a:r>
          </a:p>
        </p:txBody>
      </p:sp>
      <p:sp>
        <p:nvSpPr>
          <p:cNvPr id="10" name="TextBox 9">
            <a:extLst>
              <a:ext uri="{FF2B5EF4-FFF2-40B4-BE49-F238E27FC236}">
                <a16:creationId xmlns:a16="http://schemas.microsoft.com/office/drawing/2014/main" id="{EF9A7FEF-5E07-7577-3A3A-3B49C82BA954}"/>
              </a:ext>
            </a:extLst>
          </p:cNvPr>
          <p:cNvSpPr txBox="1"/>
          <p:nvPr/>
        </p:nvSpPr>
        <p:spPr>
          <a:xfrm>
            <a:off x="1914991" y="2237197"/>
            <a:ext cx="9753600" cy="3108543"/>
          </a:xfrm>
          <a:prstGeom prst="rect">
            <a:avLst/>
          </a:prstGeom>
          <a:noFill/>
        </p:spPr>
        <p:txBody>
          <a:bodyPr wrap="square" rtlCol="0">
            <a:spAutoFit/>
          </a:bodyPr>
          <a:lstStyle/>
          <a:p>
            <a:r>
              <a:rPr lang="en-US" altLang="zh-CN" sz="2800" dirty="0" err="1">
                <a:hlinkClick r:id="rId3"/>
              </a:rPr>
              <a:t>x.ai</a:t>
            </a:r>
            <a:r>
              <a:rPr lang="en-US" sz="2800" dirty="0"/>
              <a:t>: Production serving of grok-2 and grok-2-mini on X</a:t>
            </a:r>
          </a:p>
          <a:p>
            <a:endParaRPr lang="en-US" sz="2800" dirty="0"/>
          </a:p>
          <a:p>
            <a:r>
              <a:rPr lang="en-US" sz="2800" dirty="0"/>
              <a:t>Databricks: accelerate research workflow by 3x</a:t>
            </a:r>
          </a:p>
          <a:p>
            <a:endParaRPr lang="en-US" sz="2800" dirty="0"/>
          </a:p>
          <a:p>
            <a:r>
              <a:rPr lang="en-US" sz="2800" dirty="0" err="1">
                <a:hlinkClick r:id="rId4"/>
              </a:rPr>
              <a:t>LMSys</a:t>
            </a:r>
            <a:r>
              <a:rPr lang="en-US" sz="2800" dirty="0">
                <a:hlinkClick r:id="rId4"/>
              </a:rPr>
              <a:t> Chatbot Arena</a:t>
            </a:r>
            <a:r>
              <a:rPr lang="en-US" sz="2800" dirty="0"/>
              <a:t>: serving vision language models</a:t>
            </a:r>
          </a:p>
          <a:p>
            <a:endParaRPr lang="en-US" sz="2800" dirty="0"/>
          </a:p>
          <a:p>
            <a:r>
              <a:rPr lang="en-US" sz="2800" dirty="0">
                <a:hlinkClick r:id="rId5"/>
              </a:rPr>
              <a:t>LLaVA OneVision</a:t>
            </a:r>
            <a:r>
              <a:rPr lang="en-US" sz="2800" dirty="0"/>
              <a:t>: serving multi-modal image and video models</a:t>
            </a:r>
          </a:p>
        </p:txBody>
      </p:sp>
      <p:sp>
        <p:nvSpPr>
          <p:cNvPr id="13" name="Title 1">
            <a:extLst>
              <a:ext uri="{FF2B5EF4-FFF2-40B4-BE49-F238E27FC236}">
                <a16:creationId xmlns:a16="http://schemas.microsoft.com/office/drawing/2014/main" id="{37E9149C-DB6F-BB25-5001-B6022D25386C}"/>
              </a:ext>
            </a:extLst>
          </p:cNvPr>
          <p:cNvSpPr>
            <a:spLocks noGrp="1"/>
          </p:cNvSpPr>
          <p:nvPr>
            <p:ph type="title"/>
          </p:nvPr>
        </p:nvSpPr>
        <p:spPr>
          <a:xfrm>
            <a:off x="2425907" y="583180"/>
            <a:ext cx="7556293" cy="1325563"/>
          </a:xfrm>
        </p:spPr>
        <p:txBody>
          <a:bodyPr/>
          <a:lstStyle/>
          <a:p>
            <a:r>
              <a:rPr lang="en-US" dirty="0"/>
              <a:t>Research and industry use cases</a:t>
            </a:r>
          </a:p>
        </p:txBody>
      </p:sp>
      <p:pic>
        <p:nvPicPr>
          <p:cNvPr id="1026" name="Picture 2" descr="xAI (company) - Wikipedia">
            <a:extLst>
              <a:ext uri="{FF2B5EF4-FFF2-40B4-BE49-F238E27FC236}">
                <a16:creationId xmlns:a16="http://schemas.microsoft.com/office/drawing/2014/main" id="{F600D423-00FE-1BB1-9C9F-C1ADFCF55D5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7309" y="2054444"/>
            <a:ext cx="672310" cy="71878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atabricks - YouTube">
            <a:extLst>
              <a:ext uri="{FF2B5EF4-FFF2-40B4-BE49-F238E27FC236}">
                <a16:creationId xmlns:a16="http://schemas.microsoft.com/office/drawing/2014/main" id="{964FA8B6-7DB4-681A-4B5A-5F6AC260EB8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9245" y="2830612"/>
            <a:ext cx="1196776" cy="119677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msys.org (@lmsysorg) / X">
            <a:extLst>
              <a:ext uri="{FF2B5EF4-FFF2-40B4-BE49-F238E27FC236}">
                <a16:creationId xmlns:a16="http://schemas.microsoft.com/office/drawing/2014/main" id="{61930C12-D56F-6EEB-933B-6D9BA861EAB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3258" y="3954245"/>
            <a:ext cx="700412" cy="70041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ByteDance | NUS - School of Computing">
            <a:extLst>
              <a:ext uri="{FF2B5EF4-FFF2-40B4-BE49-F238E27FC236}">
                <a16:creationId xmlns:a16="http://schemas.microsoft.com/office/drawing/2014/main" id="{9FAAD460-71B9-49CB-2A02-717B7094791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54713" y="4737004"/>
            <a:ext cx="3016766" cy="1698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75385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E34A8B3-21AC-F56C-3EC0-D3AE9404EDFD}"/>
              </a:ext>
            </a:extLst>
          </p:cNvPr>
          <p:cNvSpPr>
            <a:spLocks noGrp="1"/>
          </p:cNvSpPr>
          <p:nvPr>
            <p:ph type="title"/>
          </p:nvPr>
        </p:nvSpPr>
        <p:spPr>
          <a:xfrm>
            <a:off x="599605" y="365125"/>
            <a:ext cx="11024016" cy="1325563"/>
          </a:xfrm>
        </p:spPr>
        <p:txBody>
          <a:bodyPr/>
          <a:lstStyle/>
          <a:p>
            <a:r>
              <a:rPr lang="en-US" dirty="0"/>
              <a:t>Early Stage: the “Programming LLM” Paradigm</a:t>
            </a:r>
          </a:p>
        </p:txBody>
      </p:sp>
      <p:sp>
        <p:nvSpPr>
          <p:cNvPr id="9" name="Content Placeholder 8">
            <a:extLst>
              <a:ext uri="{FF2B5EF4-FFF2-40B4-BE49-F238E27FC236}">
                <a16:creationId xmlns:a16="http://schemas.microsoft.com/office/drawing/2014/main" id="{ED877B6D-FA27-E7C5-080E-2D107321FD4E}"/>
              </a:ext>
            </a:extLst>
          </p:cNvPr>
          <p:cNvSpPr>
            <a:spLocks noGrp="1"/>
          </p:cNvSpPr>
          <p:nvPr>
            <p:ph idx="1"/>
          </p:nvPr>
        </p:nvSpPr>
        <p:spPr/>
        <p:txBody>
          <a:bodyPr/>
          <a:lstStyle/>
          <a:p>
            <a:pPr marL="0" indent="0">
              <a:buNone/>
            </a:pPr>
            <a:r>
              <a:rPr lang="en-US" dirty="0"/>
              <a:t>From chat and simple prompting to </a:t>
            </a:r>
            <a:r>
              <a:rPr lang="en-US" dirty="0">
                <a:solidFill>
                  <a:schemeClr val="accent1"/>
                </a:solidFill>
              </a:rPr>
              <a:t>programmatic usage </a:t>
            </a:r>
            <a:r>
              <a:rPr lang="en-US" dirty="0"/>
              <a:t>of LLMs</a:t>
            </a:r>
          </a:p>
        </p:txBody>
      </p:sp>
      <p:grpSp>
        <p:nvGrpSpPr>
          <p:cNvPr id="25" name="Group 24">
            <a:extLst>
              <a:ext uri="{FF2B5EF4-FFF2-40B4-BE49-F238E27FC236}">
                <a16:creationId xmlns:a16="http://schemas.microsoft.com/office/drawing/2014/main" id="{3B48E426-F1A0-0DB5-9F7F-04C50044F3EF}"/>
              </a:ext>
            </a:extLst>
          </p:cNvPr>
          <p:cNvGrpSpPr/>
          <p:nvPr/>
        </p:nvGrpSpPr>
        <p:grpSpPr>
          <a:xfrm>
            <a:off x="838200" y="4152708"/>
            <a:ext cx="5501511" cy="523220"/>
            <a:chOff x="838200" y="4152708"/>
            <a:chExt cx="5501511" cy="523220"/>
          </a:xfrm>
        </p:grpSpPr>
        <p:sp>
          <p:nvSpPr>
            <p:cNvPr id="10" name="TextBox 9">
              <a:extLst>
                <a:ext uri="{FF2B5EF4-FFF2-40B4-BE49-F238E27FC236}">
                  <a16:creationId xmlns:a16="http://schemas.microsoft.com/office/drawing/2014/main" id="{471225FF-46AA-8917-E93C-944EF60B4DB0}"/>
                </a:ext>
              </a:extLst>
            </p:cNvPr>
            <p:cNvSpPr txBox="1"/>
            <p:nvPr/>
          </p:nvSpPr>
          <p:spPr>
            <a:xfrm>
              <a:off x="838200" y="4152708"/>
              <a:ext cx="1917384" cy="523220"/>
            </a:xfrm>
            <a:prstGeom prst="rect">
              <a:avLst/>
            </a:prstGeom>
            <a:noFill/>
          </p:spPr>
          <p:txBody>
            <a:bodyPr wrap="none" rtlCol="0">
              <a:spAutoFit/>
            </a:bodyPr>
            <a:lstStyle/>
            <a:p>
              <a:r>
                <a:rPr lang="en-US" sz="2800" dirty="0"/>
                <a:t>Simple Chat</a:t>
              </a:r>
            </a:p>
          </p:txBody>
        </p:sp>
        <p:sp>
          <p:nvSpPr>
            <p:cNvPr id="21" name="Right Arrow 20">
              <a:extLst>
                <a:ext uri="{FF2B5EF4-FFF2-40B4-BE49-F238E27FC236}">
                  <a16:creationId xmlns:a16="http://schemas.microsoft.com/office/drawing/2014/main" id="{A91FB309-A717-1C17-C35C-6F3FE4D9BB10}"/>
                </a:ext>
              </a:extLst>
            </p:cNvPr>
            <p:cNvSpPr/>
            <p:nvPr/>
          </p:nvSpPr>
          <p:spPr>
            <a:xfrm>
              <a:off x="2974950" y="4211280"/>
              <a:ext cx="891251" cy="406076"/>
            </a:xfrm>
            <a:prstGeom prst="rightArrow">
              <a:avLst>
                <a:gd name="adj1" fmla="val 27197"/>
                <a:gd name="adj2" fmla="val 50000"/>
              </a:avLst>
            </a:prstGeom>
            <a:solidFill>
              <a:schemeClr val="bg2"/>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F4EC603-CA69-434A-675E-9388A49C4DC0}"/>
                </a:ext>
              </a:extLst>
            </p:cNvPr>
            <p:cNvSpPr txBox="1"/>
            <p:nvPr/>
          </p:nvSpPr>
          <p:spPr>
            <a:xfrm>
              <a:off x="4085568" y="4152708"/>
              <a:ext cx="2254143" cy="523220"/>
            </a:xfrm>
            <a:prstGeom prst="rect">
              <a:avLst/>
            </a:prstGeom>
            <a:noFill/>
          </p:spPr>
          <p:txBody>
            <a:bodyPr wrap="none" rtlCol="0">
              <a:spAutoFit/>
            </a:bodyPr>
            <a:lstStyle/>
            <a:p>
              <a:r>
                <a:rPr lang="en-US" sz="2800" dirty="0"/>
                <a:t>LLM Programs</a:t>
              </a:r>
            </a:p>
          </p:txBody>
        </p:sp>
      </p:grpSp>
      <p:grpSp>
        <p:nvGrpSpPr>
          <p:cNvPr id="26" name="Group 25">
            <a:extLst>
              <a:ext uri="{FF2B5EF4-FFF2-40B4-BE49-F238E27FC236}">
                <a16:creationId xmlns:a16="http://schemas.microsoft.com/office/drawing/2014/main" id="{EA921D66-F991-5009-72CB-DF80135D96D4}"/>
              </a:ext>
            </a:extLst>
          </p:cNvPr>
          <p:cNvGrpSpPr/>
          <p:nvPr/>
        </p:nvGrpSpPr>
        <p:grpSpPr>
          <a:xfrm>
            <a:off x="6895074" y="2884612"/>
            <a:ext cx="3102304" cy="3082563"/>
            <a:chOff x="6895074" y="2884612"/>
            <a:chExt cx="3102304" cy="3082563"/>
          </a:xfrm>
        </p:grpSpPr>
        <p:sp>
          <p:nvSpPr>
            <p:cNvPr id="12" name="TextBox 11">
              <a:extLst>
                <a:ext uri="{FF2B5EF4-FFF2-40B4-BE49-F238E27FC236}">
                  <a16:creationId xmlns:a16="http://schemas.microsoft.com/office/drawing/2014/main" id="{BD8CEBCF-5748-8A6E-AEB3-2276AF8CA58A}"/>
                </a:ext>
              </a:extLst>
            </p:cNvPr>
            <p:cNvSpPr txBox="1"/>
            <p:nvPr/>
          </p:nvSpPr>
          <p:spPr>
            <a:xfrm>
              <a:off x="7204626" y="3545346"/>
              <a:ext cx="2792752" cy="461665"/>
            </a:xfrm>
            <a:prstGeom prst="rect">
              <a:avLst/>
            </a:prstGeom>
            <a:noFill/>
          </p:spPr>
          <p:txBody>
            <a:bodyPr wrap="none" rtlCol="0">
              <a:spAutoFit/>
            </a:bodyPr>
            <a:lstStyle/>
            <a:p>
              <a:r>
                <a:rPr lang="en-US" sz="2400" dirty="0"/>
                <a:t>Advanced prompting</a:t>
              </a:r>
            </a:p>
          </p:txBody>
        </p:sp>
        <p:sp>
          <p:nvSpPr>
            <p:cNvPr id="13" name="TextBox 12">
              <a:extLst>
                <a:ext uri="{FF2B5EF4-FFF2-40B4-BE49-F238E27FC236}">
                  <a16:creationId xmlns:a16="http://schemas.microsoft.com/office/drawing/2014/main" id="{9387D2B4-5B98-3021-DC19-466AF9C9C19F}"/>
                </a:ext>
              </a:extLst>
            </p:cNvPr>
            <p:cNvSpPr txBox="1"/>
            <p:nvPr/>
          </p:nvSpPr>
          <p:spPr>
            <a:xfrm>
              <a:off x="7204626" y="4195062"/>
              <a:ext cx="1720920" cy="461665"/>
            </a:xfrm>
            <a:prstGeom prst="rect">
              <a:avLst/>
            </a:prstGeom>
            <a:noFill/>
          </p:spPr>
          <p:txBody>
            <a:bodyPr wrap="none" rtlCol="0">
              <a:spAutoFit/>
            </a:bodyPr>
            <a:lstStyle/>
            <a:p>
              <a:r>
                <a:rPr lang="en-US" sz="2400" dirty="0"/>
                <a:t>Control flow</a:t>
              </a:r>
            </a:p>
          </p:txBody>
        </p:sp>
        <p:sp>
          <p:nvSpPr>
            <p:cNvPr id="14" name="TextBox 13">
              <a:extLst>
                <a:ext uri="{FF2B5EF4-FFF2-40B4-BE49-F238E27FC236}">
                  <a16:creationId xmlns:a16="http://schemas.microsoft.com/office/drawing/2014/main" id="{733B4531-D1F1-300E-3468-60EA6FAB6125}"/>
                </a:ext>
              </a:extLst>
            </p:cNvPr>
            <p:cNvSpPr txBox="1"/>
            <p:nvPr/>
          </p:nvSpPr>
          <p:spPr>
            <a:xfrm>
              <a:off x="7204626" y="4844778"/>
              <a:ext cx="1207254" cy="461665"/>
            </a:xfrm>
            <a:prstGeom prst="rect">
              <a:avLst/>
            </a:prstGeom>
            <a:noFill/>
          </p:spPr>
          <p:txBody>
            <a:bodyPr wrap="none" rtlCol="0">
              <a:spAutoFit/>
            </a:bodyPr>
            <a:lstStyle/>
            <a:p>
              <a:r>
                <a:rPr lang="en-US" sz="2400" dirty="0"/>
                <a:t>Tool use</a:t>
              </a:r>
            </a:p>
          </p:txBody>
        </p:sp>
        <p:sp>
          <p:nvSpPr>
            <p:cNvPr id="19" name="TextBox 18">
              <a:extLst>
                <a:ext uri="{FF2B5EF4-FFF2-40B4-BE49-F238E27FC236}">
                  <a16:creationId xmlns:a16="http://schemas.microsoft.com/office/drawing/2014/main" id="{30D06EF6-A4A7-7934-EDC7-FE0B9AEF9CFE}"/>
                </a:ext>
              </a:extLst>
            </p:cNvPr>
            <p:cNvSpPr txBox="1"/>
            <p:nvPr/>
          </p:nvSpPr>
          <p:spPr>
            <a:xfrm>
              <a:off x="7204626" y="5494492"/>
              <a:ext cx="2636747" cy="461665"/>
            </a:xfrm>
            <a:prstGeom prst="rect">
              <a:avLst/>
            </a:prstGeom>
            <a:noFill/>
          </p:spPr>
          <p:txBody>
            <a:bodyPr wrap="none" rtlCol="0">
              <a:spAutoFit/>
            </a:bodyPr>
            <a:lstStyle/>
            <a:p>
              <a:r>
                <a:rPr lang="en-US" sz="2400" dirty="0"/>
                <a:t>External interaction</a:t>
              </a:r>
            </a:p>
          </p:txBody>
        </p:sp>
        <p:sp>
          <p:nvSpPr>
            <p:cNvPr id="20" name="TextBox 19">
              <a:extLst>
                <a:ext uri="{FF2B5EF4-FFF2-40B4-BE49-F238E27FC236}">
                  <a16:creationId xmlns:a16="http://schemas.microsoft.com/office/drawing/2014/main" id="{3F91315A-BC44-EC85-28FA-55F6E327006C}"/>
                </a:ext>
              </a:extLst>
            </p:cNvPr>
            <p:cNvSpPr txBox="1"/>
            <p:nvPr/>
          </p:nvSpPr>
          <p:spPr>
            <a:xfrm>
              <a:off x="7204626" y="2895630"/>
              <a:ext cx="1894878" cy="461665"/>
            </a:xfrm>
            <a:prstGeom prst="rect">
              <a:avLst/>
            </a:prstGeom>
            <a:noFill/>
          </p:spPr>
          <p:txBody>
            <a:bodyPr wrap="none" rtlCol="0">
              <a:spAutoFit/>
            </a:bodyPr>
            <a:lstStyle/>
            <a:p>
              <a:r>
                <a:rPr lang="en-US" sz="2400" b="1" dirty="0"/>
                <a:t>Multiple calls</a:t>
              </a:r>
            </a:p>
          </p:txBody>
        </p:sp>
        <p:sp>
          <p:nvSpPr>
            <p:cNvPr id="23" name="Left Brace 22">
              <a:extLst>
                <a:ext uri="{FF2B5EF4-FFF2-40B4-BE49-F238E27FC236}">
                  <a16:creationId xmlns:a16="http://schemas.microsoft.com/office/drawing/2014/main" id="{30FE3A19-6F8A-33D3-622B-B0F93993647C}"/>
                </a:ext>
              </a:extLst>
            </p:cNvPr>
            <p:cNvSpPr/>
            <p:nvPr/>
          </p:nvSpPr>
          <p:spPr>
            <a:xfrm>
              <a:off x="6895074" y="2884612"/>
              <a:ext cx="395258" cy="3082563"/>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 name="Slide Number Placeholder 1">
            <a:extLst>
              <a:ext uri="{FF2B5EF4-FFF2-40B4-BE49-F238E27FC236}">
                <a16:creationId xmlns:a16="http://schemas.microsoft.com/office/drawing/2014/main" id="{5916FD31-EC15-C304-F8DD-A4548DAEDB99}"/>
              </a:ext>
            </a:extLst>
          </p:cNvPr>
          <p:cNvSpPr>
            <a:spLocks noGrp="1"/>
          </p:cNvSpPr>
          <p:nvPr>
            <p:ph type="sldNum" sz="quarter" idx="12"/>
          </p:nvPr>
        </p:nvSpPr>
        <p:spPr/>
        <p:txBody>
          <a:bodyPr/>
          <a:lstStyle/>
          <a:p>
            <a:fld id="{CB7730FE-DA7C-794D-AFF2-443A6050F390}" type="slidenum">
              <a:rPr lang="en-US" smtClean="0"/>
              <a:t>3</a:t>
            </a:fld>
            <a:endParaRPr lang="en-US"/>
          </a:p>
        </p:txBody>
      </p:sp>
    </p:spTree>
    <p:extLst>
      <p:ext uri="{BB962C8B-B14F-4D97-AF65-F5344CB8AC3E}">
        <p14:creationId xmlns:p14="http://schemas.microsoft.com/office/powerpoint/2010/main" val="730747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4D8EB-CB7C-00D6-D9C7-B05A2774F645}"/>
              </a:ext>
            </a:extLst>
          </p:cNvPr>
          <p:cNvSpPr>
            <a:spLocks noGrp="1"/>
          </p:cNvSpPr>
          <p:nvPr>
            <p:ph type="title"/>
          </p:nvPr>
        </p:nvSpPr>
        <p:spPr>
          <a:xfrm>
            <a:off x="4375879" y="523220"/>
            <a:ext cx="4468318" cy="1325563"/>
          </a:xfrm>
        </p:spPr>
        <p:txBody>
          <a:bodyPr/>
          <a:lstStyle/>
          <a:p>
            <a:r>
              <a:rPr lang="en-US" dirty="0"/>
              <a:t>Future work</a:t>
            </a:r>
          </a:p>
        </p:txBody>
      </p:sp>
      <p:sp>
        <p:nvSpPr>
          <p:cNvPr id="3" name="Content Placeholder 2">
            <a:extLst>
              <a:ext uri="{FF2B5EF4-FFF2-40B4-BE49-F238E27FC236}">
                <a16:creationId xmlns:a16="http://schemas.microsoft.com/office/drawing/2014/main" id="{ADCECBA8-6554-D731-5EBA-F85287B38609}"/>
              </a:ext>
            </a:extLst>
          </p:cNvPr>
          <p:cNvSpPr>
            <a:spLocks noGrp="1"/>
          </p:cNvSpPr>
          <p:nvPr>
            <p:ph idx="1"/>
          </p:nvPr>
        </p:nvSpPr>
        <p:spPr>
          <a:xfrm>
            <a:off x="1422816" y="2203554"/>
            <a:ext cx="9001593" cy="3973409"/>
          </a:xfrm>
        </p:spPr>
        <p:txBody>
          <a:bodyPr>
            <a:normAutofit/>
          </a:bodyPr>
          <a:lstStyle/>
          <a:p>
            <a:pPr algn="l">
              <a:buFont typeface="Arial" panose="020B0604020202020204" pitchFamily="34" charset="0"/>
              <a:buChar char="•"/>
            </a:pPr>
            <a:r>
              <a:rPr lang="en-US" b="0" i="0" dirty="0">
                <a:solidFill>
                  <a:srgbClr val="1D1C1D"/>
                </a:solidFill>
                <a:effectLst/>
                <a:latin typeface="Slack-Lato"/>
              </a:rPr>
              <a:t>multi-level cache</a:t>
            </a:r>
          </a:p>
          <a:p>
            <a:pPr algn="l">
              <a:buFont typeface="Arial" panose="020B0604020202020204" pitchFamily="34" charset="0"/>
              <a:buChar char="•"/>
            </a:pPr>
            <a:r>
              <a:rPr lang="en-US" b="0" i="0" dirty="0">
                <a:solidFill>
                  <a:srgbClr val="1D1C1D"/>
                </a:solidFill>
                <a:effectLst/>
                <a:latin typeface="Slack-Lato"/>
              </a:rPr>
              <a:t>distributed radix attention</a:t>
            </a:r>
          </a:p>
          <a:p>
            <a:pPr algn="l">
              <a:buFont typeface="Arial" panose="020B0604020202020204" pitchFamily="34" charset="0"/>
              <a:buChar char="•"/>
            </a:pPr>
            <a:r>
              <a:rPr lang="en-US" dirty="0">
                <a:solidFill>
                  <a:srgbClr val="1D1C1D"/>
                </a:solidFill>
                <a:latin typeface="Slack-Lato"/>
              </a:rPr>
              <a:t>l</a:t>
            </a:r>
            <a:r>
              <a:rPr lang="en-US" b="0" i="0" dirty="0">
                <a:solidFill>
                  <a:srgbClr val="1D1C1D"/>
                </a:solidFill>
                <a:effectLst/>
                <a:latin typeface="Slack-Lato"/>
              </a:rPr>
              <a:t>ong-context</a:t>
            </a:r>
            <a:endParaRPr lang="en-US" dirty="0">
              <a:solidFill>
                <a:srgbClr val="1D1C1D"/>
              </a:solidFill>
              <a:latin typeface="Slack-Lato"/>
            </a:endParaRPr>
          </a:p>
          <a:p>
            <a:pPr algn="l">
              <a:buFont typeface="Arial" panose="020B0604020202020204" pitchFamily="34" charset="0"/>
              <a:buChar char="•"/>
            </a:pPr>
            <a:r>
              <a:rPr lang="en-US" dirty="0">
                <a:solidFill>
                  <a:srgbClr val="1D1C1D"/>
                </a:solidFill>
                <a:latin typeface="Slack-Lato"/>
              </a:rPr>
              <a:t>s</a:t>
            </a:r>
            <a:r>
              <a:rPr lang="en-US" b="0" i="0" dirty="0">
                <a:solidFill>
                  <a:srgbClr val="1D1C1D"/>
                </a:solidFill>
                <a:effectLst/>
                <a:latin typeface="Slack-Lato"/>
              </a:rPr>
              <a:t>peculative decoding</a:t>
            </a:r>
          </a:p>
          <a:p>
            <a:pPr algn="l">
              <a:buFont typeface="Arial" panose="020B0604020202020204" pitchFamily="34" charset="0"/>
              <a:buChar char="•"/>
            </a:pPr>
            <a:r>
              <a:rPr lang="en-US" dirty="0">
                <a:solidFill>
                  <a:srgbClr val="1D1C1D"/>
                </a:solidFill>
                <a:latin typeface="Slack-Lato"/>
              </a:rPr>
              <a:t>communication overlapping</a:t>
            </a:r>
          </a:p>
          <a:p>
            <a:pPr algn="l">
              <a:buFont typeface="Arial" panose="020B0604020202020204" pitchFamily="34" charset="0"/>
              <a:buChar char="•"/>
            </a:pPr>
            <a:r>
              <a:rPr lang="en-US" dirty="0">
                <a:solidFill>
                  <a:srgbClr val="1D1C1D"/>
                </a:solidFill>
                <a:latin typeface="Slack-Lato"/>
              </a:rPr>
              <a:t>……</a:t>
            </a:r>
          </a:p>
        </p:txBody>
      </p:sp>
      <p:sp>
        <p:nvSpPr>
          <p:cNvPr id="4" name="Slide Number Placeholder 3">
            <a:extLst>
              <a:ext uri="{FF2B5EF4-FFF2-40B4-BE49-F238E27FC236}">
                <a16:creationId xmlns:a16="http://schemas.microsoft.com/office/drawing/2014/main" id="{BDACAAD6-5AD7-6454-4B84-5F4C6BAE823C}"/>
              </a:ext>
            </a:extLst>
          </p:cNvPr>
          <p:cNvSpPr>
            <a:spLocks noGrp="1"/>
          </p:cNvSpPr>
          <p:nvPr>
            <p:ph type="sldNum" sz="quarter" idx="12"/>
          </p:nvPr>
        </p:nvSpPr>
        <p:spPr/>
        <p:txBody>
          <a:bodyPr/>
          <a:lstStyle/>
          <a:p>
            <a:fld id="{CB7730FE-DA7C-794D-AFF2-443A6050F390}" type="slidenum">
              <a:rPr lang="en-US" smtClean="0"/>
              <a:t>30</a:t>
            </a:fld>
            <a:endParaRPr lang="en-US"/>
          </a:p>
        </p:txBody>
      </p:sp>
      <p:sp>
        <p:nvSpPr>
          <p:cNvPr id="5" name="TextBox 4">
            <a:extLst>
              <a:ext uri="{FF2B5EF4-FFF2-40B4-BE49-F238E27FC236}">
                <a16:creationId xmlns:a16="http://schemas.microsoft.com/office/drawing/2014/main" id="{E502925E-B28A-2EF0-4CC8-4A4C795A41B4}"/>
              </a:ext>
            </a:extLst>
          </p:cNvPr>
          <p:cNvSpPr txBox="1"/>
          <p:nvPr/>
        </p:nvSpPr>
        <p:spPr>
          <a:xfrm>
            <a:off x="-1" y="0"/>
            <a:ext cx="2653260" cy="523220"/>
          </a:xfrm>
          <a:prstGeom prst="rect">
            <a:avLst/>
          </a:prstGeom>
          <a:solidFill>
            <a:schemeClr val="accent6">
              <a:lumMod val="20000"/>
              <a:lumOff val="80000"/>
            </a:schemeClr>
          </a:solidFill>
        </p:spPr>
        <p:txBody>
          <a:bodyPr wrap="square" rtlCol="0">
            <a:spAutoFit/>
          </a:bodyPr>
          <a:lstStyle/>
          <a:p>
            <a:r>
              <a:rPr lang="en-US" sz="2800" dirty="0"/>
              <a:t>Production Stage</a:t>
            </a:r>
          </a:p>
        </p:txBody>
      </p:sp>
    </p:spTree>
    <p:extLst>
      <p:ext uri="{BB962C8B-B14F-4D97-AF65-F5344CB8AC3E}">
        <p14:creationId xmlns:p14="http://schemas.microsoft.com/office/powerpoint/2010/main" val="1345712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0414832-EF06-604E-E70F-6F84F5AAFD85}"/>
              </a:ext>
            </a:extLst>
          </p:cNvPr>
          <p:cNvSpPr>
            <a:spLocks noGrp="1"/>
          </p:cNvSpPr>
          <p:nvPr>
            <p:ph type="sldNum" sz="quarter" idx="12"/>
          </p:nvPr>
        </p:nvSpPr>
        <p:spPr/>
        <p:txBody>
          <a:bodyPr/>
          <a:lstStyle/>
          <a:p>
            <a:fld id="{CB7730FE-DA7C-794D-AFF2-443A6050F390}" type="slidenum">
              <a:rPr lang="en-US" smtClean="0"/>
              <a:t>31</a:t>
            </a:fld>
            <a:endParaRPr lang="en-US"/>
          </a:p>
        </p:txBody>
      </p:sp>
      <p:sp>
        <p:nvSpPr>
          <p:cNvPr id="3" name="TextBox 2">
            <a:extLst>
              <a:ext uri="{FF2B5EF4-FFF2-40B4-BE49-F238E27FC236}">
                <a16:creationId xmlns:a16="http://schemas.microsoft.com/office/drawing/2014/main" id="{B6932CD7-30DB-9A5C-B988-C48E405E105E}"/>
              </a:ext>
            </a:extLst>
          </p:cNvPr>
          <p:cNvSpPr txBox="1"/>
          <p:nvPr/>
        </p:nvSpPr>
        <p:spPr>
          <a:xfrm>
            <a:off x="554636" y="1034322"/>
            <a:ext cx="10178321" cy="584775"/>
          </a:xfrm>
          <a:prstGeom prst="rect">
            <a:avLst/>
          </a:prstGeom>
          <a:noFill/>
        </p:spPr>
        <p:txBody>
          <a:bodyPr wrap="square" rtlCol="0">
            <a:spAutoFit/>
          </a:bodyPr>
          <a:lstStyle/>
          <a:p>
            <a:r>
              <a:rPr lang="en-US" sz="3200" dirty="0"/>
              <a:t>Do the serving engines come to converge on performance?</a:t>
            </a:r>
          </a:p>
        </p:txBody>
      </p:sp>
      <p:sp>
        <p:nvSpPr>
          <p:cNvPr id="4" name="TextBox 3">
            <a:extLst>
              <a:ext uri="{FF2B5EF4-FFF2-40B4-BE49-F238E27FC236}">
                <a16:creationId xmlns:a16="http://schemas.microsoft.com/office/drawing/2014/main" id="{B69CA9C1-B604-3484-F173-546A2276D8ED}"/>
              </a:ext>
            </a:extLst>
          </p:cNvPr>
          <p:cNvSpPr txBox="1"/>
          <p:nvPr/>
        </p:nvSpPr>
        <p:spPr>
          <a:xfrm>
            <a:off x="-1" y="0"/>
            <a:ext cx="2653260" cy="523220"/>
          </a:xfrm>
          <a:prstGeom prst="rect">
            <a:avLst/>
          </a:prstGeom>
          <a:solidFill>
            <a:schemeClr val="accent6">
              <a:lumMod val="20000"/>
              <a:lumOff val="80000"/>
            </a:schemeClr>
          </a:solidFill>
        </p:spPr>
        <p:txBody>
          <a:bodyPr wrap="square" rtlCol="0">
            <a:spAutoFit/>
          </a:bodyPr>
          <a:lstStyle/>
          <a:p>
            <a:r>
              <a:rPr lang="en-US" sz="2800" dirty="0"/>
              <a:t>Production Stage</a:t>
            </a:r>
          </a:p>
        </p:txBody>
      </p:sp>
      <p:sp>
        <p:nvSpPr>
          <p:cNvPr id="5" name="TextBox 4">
            <a:extLst>
              <a:ext uri="{FF2B5EF4-FFF2-40B4-BE49-F238E27FC236}">
                <a16:creationId xmlns:a16="http://schemas.microsoft.com/office/drawing/2014/main" id="{7A966F38-5F8E-097C-ECA6-ABBA0D9330A7}"/>
              </a:ext>
            </a:extLst>
          </p:cNvPr>
          <p:cNvSpPr txBox="1"/>
          <p:nvPr/>
        </p:nvSpPr>
        <p:spPr>
          <a:xfrm>
            <a:off x="554636" y="1893412"/>
            <a:ext cx="10178321" cy="1384995"/>
          </a:xfrm>
          <a:prstGeom prst="rect">
            <a:avLst/>
          </a:prstGeom>
          <a:noFill/>
        </p:spPr>
        <p:txBody>
          <a:bodyPr wrap="square" rtlCol="0">
            <a:spAutoFit/>
          </a:bodyPr>
          <a:lstStyle/>
          <a:p>
            <a:r>
              <a:rPr lang="en-US" sz="2800" dirty="0">
                <a:solidFill>
                  <a:schemeClr val="accent2"/>
                </a:solidFill>
              </a:rPr>
              <a:t>YES and NO</a:t>
            </a:r>
          </a:p>
          <a:p>
            <a:endParaRPr lang="en-US" sz="2800" dirty="0"/>
          </a:p>
          <a:p>
            <a:r>
              <a:rPr lang="en-US" sz="2800" dirty="0"/>
              <a:t>Basic performance eventually converge</a:t>
            </a:r>
          </a:p>
        </p:txBody>
      </p:sp>
      <p:sp>
        <p:nvSpPr>
          <p:cNvPr id="6" name="TextBox 5">
            <a:extLst>
              <a:ext uri="{FF2B5EF4-FFF2-40B4-BE49-F238E27FC236}">
                <a16:creationId xmlns:a16="http://schemas.microsoft.com/office/drawing/2014/main" id="{AF707282-DC9F-1933-575C-07CE7AF85376}"/>
              </a:ext>
            </a:extLst>
          </p:cNvPr>
          <p:cNvSpPr txBox="1"/>
          <p:nvPr/>
        </p:nvSpPr>
        <p:spPr>
          <a:xfrm>
            <a:off x="554636" y="3664014"/>
            <a:ext cx="11077732" cy="2246769"/>
          </a:xfrm>
          <a:prstGeom prst="rect">
            <a:avLst/>
          </a:prstGeom>
          <a:noFill/>
        </p:spPr>
        <p:txBody>
          <a:bodyPr wrap="square" rtlCol="0">
            <a:spAutoFit/>
          </a:bodyPr>
          <a:lstStyle/>
          <a:p>
            <a:r>
              <a:rPr lang="en-US" sz="2800" dirty="0">
                <a:solidFill>
                  <a:schemeClr val="accent1"/>
                </a:solidFill>
              </a:rPr>
              <a:t>But there are more sophisticated workloads from different scenarios:</a:t>
            </a:r>
          </a:p>
          <a:p>
            <a:r>
              <a:rPr lang="en-US" sz="2800" dirty="0">
                <a:solidFill>
                  <a:schemeClr val="accent1"/>
                </a:solidFill>
              </a:rPr>
              <a:t>RAG systems, agent systems, …</a:t>
            </a:r>
          </a:p>
          <a:p>
            <a:endParaRPr lang="en-US" sz="2800" dirty="0">
              <a:solidFill>
                <a:schemeClr val="accent1"/>
              </a:solidFill>
            </a:endParaRPr>
          </a:p>
          <a:p>
            <a:r>
              <a:rPr lang="en-US" sz="2800" dirty="0">
                <a:solidFill>
                  <a:schemeClr val="accent1"/>
                </a:solidFill>
              </a:rPr>
              <a:t>We never forget about the origin of </a:t>
            </a:r>
            <a:r>
              <a:rPr lang="en-US" sz="2800" dirty="0" err="1">
                <a:solidFill>
                  <a:schemeClr val="accent1"/>
                </a:solidFill>
              </a:rPr>
              <a:t>SGLang</a:t>
            </a:r>
            <a:r>
              <a:rPr lang="en-US" sz="2800" dirty="0">
                <a:solidFill>
                  <a:schemeClr val="accent1"/>
                </a:solidFill>
              </a:rPr>
              <a:t>!</a:t>
            </a:r>
          </a:p>
          <a:p>
            <a:r>
              <a:rPr lang="en-US" sz="2800" dirty="0">
                <a:solidFill>
                  <a:schemeClr val="accent1"/>
                </a:solidFill>
              </a:rPr>
              <a:t> Structured inputs, interactions with different resources, multi-modality, …</a:t>
            </a:r>
          </a:p>
        </p:txBody>
      </p:sp>
    </p:spTree>
    <p:extLst>
      <p:ext uri="{BB962C8B-B14F-4D97-AF65-F5344CB8AC3E}">
        <p14:creationId xmlns:p14="http://schemas.microsoft.com/office/powerpoint/2010/main" val="24618708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DACAAD6-5AD7-6454-4B84-5F4C6BAE823C}"/>
              </a:ext>
            </a:extLst>
          </p:cNvPr>
          <p:cNvSpPr>
            <a:spLocks noGrp="1"/>
          </p:cNvSpPr>
          <p:nvPr>
            <p:ph type="sldNum" sz="quarter" idx="12"/>
          </p:nvPr>
        </p:nvSpPr>
        <p:spPr/>
        <p:txBody>
          <a:bodyPr/>
          <a:lstStyle/>
          <a:p>
            <a:fld id="{CB7730FE-DA7C-794D-AFF2-443A6050F390}" type="slidenum">
              <a:rPr lang="en-US" smtClean="0"/>
              <a:t>32</a:t>
            </a:fld>
            <a:endParaRPr lang="en-US"/>
          </a:p>
        </p:txBody>
      </p:sp>
      <p:sp>
        <p:nvSpPr>
          <p:cNvPr id="5" name="TextBox 4">
            <a:extLst>
              <a:ext uri="{FF2B5EF4-FFF2-40B4-BE49-F238E27FC236}">
                <a16:creationId xmlns:a16="http://schemas.microsoft.com/office/drawing/2014/main" id="{E502925E-B28A-2EF0-4CC8-4A4C795A41B4}"/>
              </a:ext>
            </a:extLst>
          </p:cNvPr>
          <p:cNvSpPr txBox="1"/>
          <p:nvPr/>
        </p:nvSpPr>
        <p:spPr>
          <a:xfrm>
            <a:off x="-2" y="0"/>
            <a:ext cx="2743201" cy="523220"/>
          </a:xfrm>
          <a:prstGeom prst="rect">
            <a:avLst/>
          </a:prstGeom>
          <a:solidFill>
            <a:schemeClr val="accent6">
              <a:lumMod val="20000"/>
              <a:lumOff val="80000"/>
            </a:schemeClr>
          </a:solidFill>
        </p:spPr>
        <p:txBody>
          <a:bodyPr wrap="square" rtlCol="0">
            <a:spAutoFit/>
          </a:bodyPr>
          <a:lstStyle/>
          <a:p>
            <a:r>
              <a:rPr lang="en-US" sz="2800" dirty="0"/>
              <a:t>Production Stage</a:t>
            </a:r>
          </a:p>
        </p:txBody>
      </p:sp>
      <p:sp>
        <p:nvSpPr>
          <p:cNvPr id="2" name="Title 1">
            <a:extLst>
              <a:ext uri="{FF2B5EF4-FFF2-40B4-BE49-F238E27FC236}">
                <a16:creationId xmlns:a16="http://schemas.microsoft.com/office/drawing/2014/main" id="{9ACCF253-8010-C690-B47A-1644B8E07A9C}"/>
              </a:ext>
            </a:extLst>
          </p:cNvPr>
          <p:cNvSpPr>
            <a:spLocks noGrp="1"/>
          </p:cNvSpPr>
          <p:nvPr>
            <p:ph type="title"/>
          </p:nvPr>
        </p:nvSpPr>
        <p:spPr>
          <a:xfrm>
            <a:off x="2146091" y="764584"/>
            <a:ext cx="7899817" cy="1325563"/>
          </a:xfrm>
        </p:spPr>
        <p:txBody>
          <a:bodyPr/>
          <a:lstStyle/>
          <a:p>
            <a:r>
              <a:rPr lang="en-US" dirty="0"/>
              <a:t>Principles in future development</a:t>
            </a:r>
          </a:p>
        </p:txBody>
      </p:sp>
      <p:sp>
        <p:nvSpPr>
          <p:cNvPr id="3" name="Content Placeholder 2">
            <a:extLst>
              <a:ext uri="{FF2B5EF4-FFF2-40B4-BE49-F238E27FC236}">
                <a16:creationId xmlns:a16="http://schemas.microsoft.com/office/drawing/2014/main" id="{8F3F3E31-A7B5-5210-B088-51F016CC4A95}"/>
              </a:ext>
            </a:extLst>
          </p:cNvPr>
          <p:cNvSpPr>
            <a:spLocks noGrp="1"/>
          </p:cNvSpPr>
          <p:nvPr>
            <p:ph idx="1"/>
          </p:nvPr>
        </p:nvSpPr>
        <p:spPr>
          <a:xfrm>
            <a:off x="1063053" y="2762487"/>
            <a:ext cx="1905000" cy="666515"/>
          </a:xfrm>
        </p:spPr>
        <p:txBody>
          <a:bodyPr>
            <a:normAutofit/>
          </a:bodyPr>
          <a:lstStyle/>
          <a:p>
            <a:pPr marL="0" indent="0">
              <a:buNone/>
            </a:pPr>
            <a:r>
              <a:rPr lang="en-US" dirty="0">
                <a:solidFill>
                  <a:schemeClr val="accent1"/>
                </a:solidFill>
              </a:rPr>
              <a:t>Simplism</a:t>
            </a:r>
          </a:p>
        </p:txBody>
      </p:sp>
      <p:sp>
        <p:nvSpPr>
          <p:cNvPr id="6" name="Content Placeholder 2">
            <a:extLst>
              <a:ext uri="{FF2B5EF4-FFF2-40B4-BE49-F238E27FC236}">
                <a16:creationId xmlns:a16="http://schemas.microsoft.com/office/drawing/2014/main" id="{69A2947F-A7D0-4035-B3E2-4028E206F423}"/>
              </a:ext>
            </a:extLst>
          </p:cNvPr>
          <p:cNvSpPr txBox="1">
            <a:spLocks/>
          </p:cNvSpPr>
          <p:nvPr/>
        </p:nvSpPr>
        <p:spPr>
          <a:xfrm>
            <a:off x="3523938" y="2762486"/>
            <a:ext cx="1905000" cy="6665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accent1"/>
                </a:solidFill>
              </a:rPr>
              <a:t>Minimalism</a:t>
            </a:r>
          </a:p>
        </p:txBody>
      </p:sp>
      <p:sp>
        <p:nvSpPr>
          <p:cNvPr id="8" name="Content Placeholder 2">
            <a:extLst>
              <a:ext uri="{FF2B5EF4-FFF2-40B4-BE49-F238E27FC236}">
                <a16:creationId xmlns:a16="http://schemas.microsoft.com/office/drawing/2014/main" id="{7B5F0C5B-716F-97C0-055E-A6A09735850F}"/>
              </a:ext>
            </a:extLst>
          </p:cNvPr>
          <p:cNvSpPr txBox="1">
            <a:spLocks/>
          </p:cNvSpPr>
          <p:nvPr/>
        </p:nvSpPr>
        <p:spPr>
          <a:xfrm>
            <a:off x="6345836" y="2762486"/>
            <a:ext cx="1905000" cy="6665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accent1"/>
                </a:solidFill>
              </a:rPr>
              <a:t>Modularity</a:t>
            </a:r>
          </a:p>
        </p:txBody>
      </p:sp>
      <p:sp>
        <p:nvSpPr>
          <p:cNvPr id="10" name="Content Placeholder 2">
            <a:extLst>
              <a:ext uri="{FF2B5EF4-FFF2-40B4-BE49-F238E27FC236}">
                <a16:creationId xmlns:a16="http://schemas.microsoft.com/office/drawing/2014/main" id="{A37ACFE9-BBA1-591A-2E3E-B94318708EED}"/>
              </a:ext>
            </a:extLst>
          </p:cNvPr>
          <p:cNvSpPr txBox="1">
            <a:spLocks/>
          </p:cNvSpPr>
          <p:nvPr/>
        </p:nvSpPr>
        <p:spPr>
          <a:xfrm>
            <a:off x="9223947" y="2762485"/>
            <a:ext cx="1905000" cy="6665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accent1"/>
                </a:solidFill>
              </a:rPr>
              <a:t>Ease of use</a:t>
            </a:r>
          </a:p>
        </p:txBody>
      </p:sp>
      <p:sp>
        <p:nvSpPr>
          <p:cNvPr id="11" name="Content Placeholder 2">
            <a:extLst>
              <a:ext uri="{FF2B5EF4-FFF2-40B4-BE49-F238E27FC236}">
                <a16:creationId xmlns:a16="http://schemas.microsoft.com/office/drawing/2014/main" id="{0C0ADC17-0989-E7BF-BB57-93C678A5A959}"/>
              </a:ext>
            </a:extLst>
          </p:cNvPr>
          <p:cNvSpPr txBox="1">
            <a:spLocks/>
          </p:cNvSpPr>
          <p:nvPr/>
        </p:nvSpPr>
        <p:spPr>
          <a:xfrm>
            <a:off x="2571437" y="4181035"/>
            <a:ext cx="3199775" cy="666515"/>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accent1"/>
                </a:solidFill>
              </a:rPr>
              <a:t>Development velocity</a:t>
            </a:r>
          </a:p>
        </p:txBody>
      </p:sp>
      <p:sp>
        <p:nvSpPr>
          <p:cNvPr id="12" name="Content Placeholder 2">
            <a:extLst>
              <a:ext uri="{FF2B5EF4-FFF2-40B4-BE49-F238E27FC236}">
                <a16:creationId xmlns:a16="http://schemas.microsoft.com/office/drawing/2014/main" id="{5A7C0286-4EB5-EC01-8A80-7EA84282D6B7}"/>
              </a:ext>
            </a:extLst>
          </p:cNvPr>
          <p:cNvSpPr txBox="1">
            <a:spLocks/>
          </p:cNvSpPr>
          <p:nvPr/>
        </p:nvSpPr>
        <p:spPr>
          <a:xfrm>
            <a:off x="6650949" y="4181034"/>
            <a:ext cx="2743200" cy="6665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accent1"/>
                </a:solidFill>
              </a:rPr>
              <a:t>Performance</a:t>
            </a:r>
          </a:p>
        </p:txBody>
      </p:sp>
    </p:spTree>
    <p:extLst>
      <p:ext uri="{BB962C8B-B14F-4D97-AF65-F5344CB8AC3E}">
        <p14:creationId xmlns:p14="http://schemas.microsoft.com/office/powerpoint/2010/main" val="192045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BE210-454E-12CD-BB4D-AC3EBF40A84F}"/>
              </a:ext>
            </a:extLst>
          </p:cNvPr>
          <p:cNvSpPr>
            <a:spLocks noGrp="1"/>
          </p:cNvSpPr>
          <p:nvPr>
            <p:ph type="title"/>
          </p:nvPr>
        </p:nvSpPr>
        <p:spPr>
          <a:xfrm>
            <a:off x="838200" y="1034180"/>
            <a:ext cx="10515600" cy="1325563"/>
          </a:xfrm>
        </p:spPr>
        <p:txBody>
          <a:bodyPr>
            <a:normAutofit/>
          </a:bodyPr>
          <a:lstStyle/>
          <a:p>
            <a:pPr algn="ctr"/>
            <a:r>
              <a:rPr lang="en-US" sz="4800" b="1" dirty="0"/>
              <a:t>Existing Systems</a:t>
            </a:r>
          </a:p>
        </p:txBody>
      </p:sp>
      <p:sp>
        <p:nvSpPr>
          <p:cNvPr id="7" name="TextBox 6">
            <a:extLst>
              <a:ext uri="{FF2B5EF4-FFF2-40B4-BE49-F238E27FC236}">
                <a16:creationId xmlns:a16="http://schemas.microsoft.com/office/drawing/2014/main" id="{D75C417A-1BA5-2697-8B41-D16E030D41E3}"/>
              </a:ext>
            </a:extLst>
          </p:cNvPr>
          <p:cNvSpPr txBox="1"/>
          <p:nvPr/>
        </p:nvSpPr>
        <p:spPr>
          <a:xfrm>
            <a:off x="574484" y="4498256"/>
            <a:ext cx="11043023" cy="1015663"/>
          </a:xfrm>
          <a:prstGeom prst="rect">
            <a:avLst/>
          </a:prstGeom>
          <a:noFill/>
        </p:spPr>
        <p:txBody>
          <a:bodyPr wrap="none" rtlCol="0">
            <a:spAutoFit/>
          </a:bodyPr>
          <a:lstStyle/>
          <a:p>
            <a:pPr algn="ctr"/>
            <a:r>
              <a:rPr lang="en-US" sz="3600" b="1" dirty="0">
                <a:solidFill>
                  <a:schemeClr val="accent1"/>
                </a:solidFill>
              </a:rPr>
              <a:t>B</a:t>
            </a:r>
            <a:r>
              <a:rPr lang="en-US" sz="3600" dirty="0"/>
              <a:t>ackend Inference engine: do not know program structure</a:t>
            </a:r>
          </a:p>
          <a:p>
            <a:pPr algn="ctr"/>
            <a:r>
              <a:rPr lang="en-US" sz="2400" dirty="0"/>
              <a:t>(NVIDIA </a:t>
            </a:r>
            <a:r>
              <a:rPr lang="en-US" sz="2400" dirty="0" err="1"/>
              <a:t>TensorRT</a:t>
            </a:r>
            <a:r>
              <a:rPr lang="en-US" sz="2400" dirty="0"/>
              <a:t>-LLM, vLLM)</a:t>
            </a:r>
          </a:p>
        </p:txBody>
      </p:sp>
      <p:sp>
        <p:nvSpPr>
          <p:cNvPr id="8" name="TextBox 7">
            <a:extLst>
              <a:ext uri="{FF2B5EF4-FFF2-40B4-BE49-F238E27FC236}">
                <a16:creationId xmlns:a16="http://schemas.microsoft.com/office/drawing/2014/main" id="{CFC528D3-48E6-8C40-C675-75DEF05DF0F5}"/>
              </a:ext>
            </a:extLst>
          </p:cNvPr>
          <p:cNvSpPr txBox="1"/>
          <p:nvPr/>
        </p:nvSpPr>
        <p:spPr>
          <a:xfrm>
            <a:off x="1246752" y="2921168"/>
            <a:ext cx="9698489" cy="1015663"/>
          </a:xfrm>
          <a:prstGeom prst="rect">
            <a:avLst/>
          </a:prstGeom>
          <a:noFill/>
        </p:spPr>
        <p:txBody>
          <a:bodyPr wrap="none" rtlCol="0">
            <a:spAutoFit/>
          </a:bodyPr>
          <a:lstStyle/>
          <a:p>
            <a:pPr algn="ctr"/>
            <a:r>
              <a:rPr lang="en-US" sz="3600" b="1" dirty="0">
                <a:solidFill>
                  <a:schemeClr val="accent1"/>
                </a:solidFill>
              </a:rPr>
              <a:t>F</a:t>
            </a:r>
            <a:r>
              <a:rPr lang="en-US" sz="3600" dirty="0"/>
              <a:t>ront end language: ignored runtime optimizations</a:t>
            </a:r>
          </a:p>
          <a:p>
            <a:pPr lvl="0" algn="ctr"/>
            <a:r>
              <a:rPr lang="en-US" sz="2400" dirty="0">
                <a:solidFill>
                  <a:prstClr val="black"/>
                </a:solidFill>
              </a:rPr>
              <a:t>(Guidance, LMQL)</a:t>
            </a:r>
          </a:p>
        </p:txBody>
      </p:sp>
      <p:sp>
        <p:nvSpPr>
          <p:cNvPr id="3" name="TextBox 2">
            <a:extLst>
              <a:ext uri="{FF2B5EF4-FFF2-40B4-BE49-F238E27FC236}">
                <a16:creationId xmlns:a16="http://schemas.microsoft.com/office/drawing/2014/main" id="{3EECD6F0-7A6E-07C5-D49F-DDD801D551B5}"/>
              </a:ext>
            </a:extLst>
          </p:cNvPr>
          <p:cNvSpPr txBox="1"/>
          <p:nvPr/>
        </p:nvSpPr>
        <p:spPr>
          <a:xfrm>
            <a:off x="-1" y="0"/>
            <a:ext cx="1813811" cy="523220"/>
          </a:xfrm>
          <a:prstGeom prst="rect">
            <a:avLst/>
          </a:prstGeom>
          <a:solidFill>
            <a:schemeClr val="accent6">
              <a:lumMod val="20000"/>
              <a:lumOff val="80000"/>
            </a:schemeClr>
          </a:solidFill>
        </p:spPr>
        <p:txBody>
          <a:bodyPr wrap="square" rtlCol="0">
            <a:spAutoFit/>
          </a:bodyPr>
          <a:lstStyle/>
          <a:p>
            <a:r>
              <a:rPr lang="en-US" sz="2800" dirty="0"/>
              <a:t>Early Stage</a:t>
            </a:r>
          </a:p>
        </p:txBody>
      </p:sp>
      <p:sp>
        <p:nvSpPr>
          <p:cNvPr id="4" name="Slide Number Placeholder 3">
            <a:extLst>
              <a:ext uri="{FF2B5EF4-FFF2-40B4-BE49-F238E27FC236}">
                <a16:creationId xmlns:a16="http://schemas.microsoft.com/office/drawing/2014/main" id="{964AEE68-8989-F5DA-1A7A-A45D45C010BA}"/>
              </a:ext>
            </a:extLst>
          </p:cNvPr>
          <p:cNvSpPr>
            <a:spLocks noGrp="1"/>
          </p:cNvSpPr>
          <p:nvPr>
            <p:ph type="sldNum" sz="quarter" idx="12"/>
          </p:nvPr>
        </p:nvSpPr>
        <p:spPr/>
        <p:txBody>
          <a:bodyPr/>
          <a:lstStyle/>
          <a:p>
            <a:fld id="{CB7730FE-DA7C-794D-AFF2-443A6050F390}" type="slidenum">
              <a:rPr lang="en-US" smtClean="0"/>
              <a:t>4</a:t>
            </a:fld>
            <a:endParaRPr lang="en-US"/>
          </a:p>
        </p:txBody>
      </p:sp>
    </p:spTree>
    <p:custDataLst>
      <p:tags r:id="rId1"/>
    </p:custDataLst>
    <p:extLst>
      <p:ext uri="{BB962C8B-B14F-4D97-AF65-F5344CB8AC3E}">
        <p14:creationId xmlns:p14="http://schemas.microsoft.com/office/powerpoint/2010/main" val="3411033247"/>
      </p:ext>
    </p:extLst>
  </p:cSld>
  <p:clrMapOvr>
    <a:masterClrMapping/>
  </p:clrMapOvr>
  <mc:AlternateContent xmlns:mc="http://schemas.openxmlformats.org/markup-compatibility/2006" xmlns:p14="http://schemas.microsoft.com/office/powerpoint/2010/main">
    <mc:Choice Requires="p14">
      <p:transition spd="slow" p14:dur="2000" advTm="70802"/>
    </mc:Choice>
    <mc:Fallback xmlns="">
      <p:transition spd="slow" advTm="7080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A5FD10B-97AA-3622-328D-A19B9742DB76}"/>
              </a:ext>
            </a:extLst>
          </p:cNvPr>
          <p:cNvSpPr txBox="1">
            <a:spLocks/>
          </p:cNvSpPr>
          <p:nvPr/>
        </p:nvSpPr>
        <p:spPr>
          <a:xfrm>
            <a:off x="2492271" y="18436"/>
            <a:ext cx="774587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Opportunity: KV Cache Reuse</a:t>
            </a:r>
          </a:p>
        </p:txBody>
      </p:sp>
      <p:sp>
        <p:nvSpPr>
          <p:cNvPr id="6" name="TextBox 5">
            <a:extLst>
              <a:ext uri="{FF2B5EF4-FFF2-40B4-BE49-F238E27FC236}">
                <a16:creationId xmlns:a16="http://schemas.microsoft.com/office/drawing/2014/main" id="{4974C00B-D588-17DA-BFA7-33E875FF9DC4}"/>
              </a:ext>
            </a:extLst>
          </p:cNvPr>
          <p:cNvSpPr txBox="1"/>
          <p:nvPr/>
        </p:nvSpPr>
        <p:spPr>
          <a:xfrm>
            <a:off x="679174" y="1987900"/>
            <a:ext cx="2294218" cy="430887"/>
          </a:xfrm>
          <a:prstGeom prst="rect">
            <a:avLst/>
          </a:prstGeom>
          <a:noFill/>
        </p:spPr>
        <p:txBody>
          <a:bodyPr wrap="none" rtlCol="0">
            <a:spAutoFit/>
          </a:bodyPr>
          <a:lstStyle/>
          <a:p>
            <a:r>
              <a:rPr lang="en-US" sz="2200" dirty="0"/>
              <a:t>(a) Multi-turn chat</a:t>
            </a:r>
          </a:p>
        </p:txBody>
      </p:sp>
      <p:sp>
        <p:nvSpPr>
          <p:cNvPr id="8" name="Rounded Rectangle 7">
            <a:extLst>
              <a:ext uri="{FF2B5EF4-FFF2-40B4-BE49-F238E27FC236}">
                <a16:creationId xmlns:a16="http://schemas.microsoft.com/office/drawing/2014/main" id="{0D8493A4-0415-BB0F-E992-0DEBF1EE7CD4}"/>
              </a:ext>
            </a:extLst>
          </p:cNvPr>
          <p:cNvSpPr/>
          <p:nvPr/>
        </p:nvSpPr>
        <p:spPr>
          <a:xfrm>
            <a:off x="3335735" y="1467862"/>
            <a:ext cx="947251" cy="268485"/>
          </a:xfrm>
          <a:prstGeom prst="roundRect">
            <a:avLst/>
          </a:prstGeom>
          <a:solidFill>
            <a:schemeClr val="accent6">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Turn 1 (Q)</a:t>
            </a:r>
          </a:p>
        </p:txBody>
      </p:sp>
      <p:sp>
        <p:nvSpPr>
          <p:cNvPr id="9" name="Rounded Rectangle 8">
            <a:extLst>
              <a:ext uri="{FF2B5EF4-FFF2-40B4-BE49-F238E27FC236}">
                <a16:creationId xmlns:a16="http://schemas.microsoft.com/office/drawing/2014/main" id="{B1F2F0EF-575E-68F7-31FA-E27634833215}"/>
              </a:ext>
            </a:extLst>
          </p:cNvPr>
          <p:cNvSpPr/>
          <p:nvPr/>
        </p:nvSpPr>
        <p:spPr>
          <a:xfrm>
            <a:off x="4438891" y="1465010"/>
            <a:ext cx="947251" cy="271107"/>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Turn 1 (A)</a:t>
            </a:r>
          </a:p>
        </p:txBody>
      </p:sp>
      <p:grpSp>
        <p:nvGrpSpPr>
          <p:cNvPr id="19" name="Group 18">
            <a:extLst>
              <a:ext uri="{FF2B5EF4-FFF2-40B4-BE49-F238E27FC236}">
                <a16:creationId xmlns:a16="http://schemas.microsoft.com/office/drawing/2014/main" id="{BC71D72D-A1B5-B813-441D-D1EB3D92EEC0}"/>
              </a:ext>
            </a:extLst>
          </p:cNvPr>
          <p:cNvGrpSpPr/>
          <p:nvPr/>
        </p:nvGrpSpPr>
        <p:grpSpPr>
          <a:xfrm>
            <a:off x="3335735" y="1865416"/>
            <a:ext cx="4183693" cy="271107"/>
            <a:chOff x="3494761" y="1746147"/>
            <a:chExt cx="4183693" cy="271107"/>
          </a:xfrm>
        </p:grpSpPr>
        <p:sp>
          <p:nvSpPr>
            <p:cNvPr id="10" name="Rounded Rectangle 9">
              <a:extLst>
                <a:ext uri="{FF2B5EF4-FFF2-40B4-BE49-F238E27FC236}">
                  <a16:creationId xmlns:a16="http://schemas.microsoft.com/office/drawing/2014/main" id="{AFF2187B-9636-222A-03B2-7D14524C5899}"/>
                </a:ext>
              </a:extLst>
            </p:cNvPr>
            <p:cNvSpPr/>
            <p:nvPr/>
          </p:nvSpPr>
          <p:spPr>
            <a:xfrm>
              <a:off x="3494761" y="1748715"/>
              <a:ext cx="2052378" cy="268485"/>
            </a:xfrm>
            <a:prstGeom prst="roundRect">
              <a:avLst/>
            </a:prstGeom>
            <a:solidFill>
              <a:schemeClr val="accent5">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Chat History</a:t>
              </a:r>
            </a:p>
          </p:txBody>
        </p:sp>
        <p:sp>
          <p:nvSpPr>
            <p:cNvPr id="11" name="Rounded Rectangle 10">
              <a:extLst>
                <a:ext uri="{FF2B5EF4-FFF2-40B4-BE49-F238E27FC236}">
                  <a16:creationId xmlns:a16="http://schemas.microsoft.com/office/drawing/2014/main" id="{6F4C0608-E3F2-3D00-65BF-79A71B34C103}"/>
                </a:ext>
              </a:extLst>
            </p:cNvPr>
            <p:cNvSpPr/>
            <p:nvPr/>
          </p:nvSpPr>
          <p:spPr>
            <a:xfrm>
              <a:off x="5653871" y="1748468"/>
              <a:ext cx="947251" cy="268485"/>
            </a:xfrm>
            <a:prstGeom prst="roundRect">
              <a:avLst/>
            </a:prstGeom>
            <a:solidFill>
              <a:schemeClr val="accent6">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Turn 2 (Q)</a:t>
              </a:r>
            </a:p>
          </p:txBody>
        </p:sp>
        <p:sp>
          <p:nvSpPr>
            <p:cNvPr id="12" name="Rounded Rectangle 11">
              <a:extLst>
                <a:ext uri="{FF2B5EF4-FFF2-40B4-BE49-F238E27FC236}">
                  <a16:creationId xmlns:a16="http://schemas.microsoft.com/office/drawing/2014/main" id="{CC2F7F2F-2EB1-D0B3-C62C-D162A59E434D}"/>
                </a:ext>
              </a:extLst>
            </p:cNvPr>
            <p:cNvSpPr/>
            <p:nvPr/>
          </p:nvSpPr>
          <p:spPr>
            <a:xfrm>
              <a:off x="6731203" y="1746147"/>
              <a:ext cx="947251" cy="271107"/>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Turn 2 (A)</a:t>
              </a:r>
            </a:p>
          </p:txBody>
        </p:sp>
      </p:grpSp>
      <p:grpSp>
        <p:nvGrpSpPr>
          <p:cNvPr id="20" name="Group 19">
            <a:extLst>
              <a:ext uri="{FF2B5EF4-FFF2-40B4-BE49-F238E27FC236}">
                <a16:creationId xmlns:a16="http://schemas.microsoft.com/office/drawing/2014/main" id="{3BE4A998-E517-5D10-D418-BB6797B11FCD}"/>
              </a:ext>
            </a:extLst>
          </p:cNvPr>
          <p:cNvGrpSpPr/>
          <p:nvPr/>
        </p:nvGrpSpPr>
        <p:grpSpPr>
          <a:xfrm>
            <a:off x="3335735" y="2267842"/>
            <a:ext cx="6312995" cy="271258"/>
            <a:chOff x="3494761" y="2148573"/>
            <a:chExt cx="6312995" cy="271258"/>
          </a:xfrm>
        </p:grpSpPr>
        <p:sp>
          <p:nvSpPr>
            <p:cNvPr id="13" name="Rounded Rectangle 12">
              <a:extLst>
                <a:ext uri="{FF2B5EF4-FFF2-40B4-BE49-F238E27FC236}">
                  <a16:creationId xmlns:a16="http://schemas.microsoft.com/office/drawing/2014/main" id="{E552B92F-C8D5-67E3-6456-F40C672280F2}"/>
                </a:ext>
              </a:extLst>
            </p:cNvPr>
            <p:cNvSpPr/>
            <p:nvPr/>
          </p:nvSpPr>
          <p:spPr>
            <a:xfrm>
              <a:off x="3494761" y="2151195"/>
              <a:ext cx="4183693" cy="268485"/>
            </a:xfrm>
            <a:prstGeom prst="roundRect">
              <a:avLst/>
            </a:prstGeom>
            <a:solidFill>
              <a:schemeClr val="accent5">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Chat History</a:t>
              </a:r>
            </a:p>
          </p:txBody>
        </p:sp>
        <p:sp>
          <p:nvSpPr>
            <p:cNvPr id="14" name="Rounded Rectangle 13">
              <a:extLst>
                <a:ext uri="{FF2B5EF4-FFF2-40B4-BE49-F238E27FC236}">
                  <a16:creationId xmlns:a16="http://schemas.microsoft.com/office/drawing/2014/main" id="{087E3746-88CD-2F70-B399-32523F5C5B8E}"/>
                </a:ext>
              </a:extLst>
            </p:cNvPr>
            <p:cNvSpPr/>
            <p:nvPr/>
          </p:nvSpPr>
          <p:spPr>
            <a:xfrm>
              <a:off x="7795854" y="2151346"/>
              <a:ext cx="947251" cy="268485"/>
            </a:xfrm>
            <a:prstGeom prst="roundRect">
              <a:avLst/>
            </a:prstGeom>
            <a:solidFill>
              <a:schemeClr val="accent6">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Turn 3 (Q)</a:t>
              </a:r>
            </a:p>
          </p:txBody>
        </p:sp>
        <p:sp>
          <p:nvSpPr>
            <p:cNvPr id="15" name="Rounded Rectangle 14">
              <a:extLst>
                <a:ext uri="{FF2B5EF4-FFF2-40B4-BE49-F238E27FC236}">
                  <a16:creationId xmlns:a16="http://schemas.microsoft.com/office/drawing/2014/main" id="{952B8F0A-8CC3-1E52-74E4-1294D0E57AC3}"/>
                </a:ext>
              </a:extLst>
            </p:cNvPr>
            <p:cNvSpPr/>
            <p:nvPr/>
          </p:nvSpPr>
          <p:spPr>
            <a:xfrm>
              <a:off x="8860505" y="2148573"/>
              <a:ext cx="947251" cy="271107"/>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Turn 3 (A)</a:t>
              </a:r>
            </a:p>
          </p:txBody>
        </p:sp>
      </p:grpSp>
      <p:grpSp>
        <p:nvGrpSpPr>
          <p:cNvPr id="21" name="Group 20">
            <a:extLst>
              <a:ext uri="{FF2B5EF4-FFF2-40B4-BE49-F238E27FC236}">
                <a16:creationId xmlns:a16="http://schemas.microsoft.com/office/drawing/2014/main" id="{260D6F06-AA66-FEF8-24C4-C1533701979C}"/>
              </a:ext>
            </a:extLst>
          </p:cNvPr>
          <p:cNvGrpSpPr/>
          <p:nvPr/>
        </p:nvGrpSpPr>
        <p:grpSpPr>
          <a:xfrm>
            <a:off x="3335735" y="2670419"/>
            <a:ext cx="8440692" cy="271257"/>
            <a:chOff x="3494761" y="2551150"/>
            <a:chExt cx="8440692" cy="271257"/>
          </a:xfrm>
        </p:grpSpPr>
        <p:sp>
          <p:nvSpPr>
            <p:cNvPr id="16" name="Rounded Rectangle 15">
              <a:extLst>
                <a:ext uri="{FF2B5EF4-FFF2-40B4-BE49-F238E27FC236}">
                  <a16:creationId xmlns:a16="http://schemas.microsoft.com/office/drawing/2014/main" id="{3B1CEB07-ADB6-5551-53C9-E3E6908CADA1}"/>
                </a:ext>
              </a:extLst>
            </p:cNvPr>
            <p:cNvSpPr/>
            <p:nvPr/>
          </p:nvSpPr>
          <p:spPr>
            <a:xfrm>
              <a:off x="3494761" y="2553922"/>
              <a:ext cx="6315008" cy="268485"/>
            </a:xfrm>
            <a:prstGeom prst="roundRect">
              <a:avLst/>
            </a:prstGeom>
            <a:solidFill>
              <a:schemeClr val="accent5">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Chat History</a:t>
              </a:r>
            </a:p>
          </p:txBody>
        </p:sp>
        <p:sp>
          <p:nvSpPr>
            <p:cNvPr id="17" name="Rounded Rectangle 16">
              <a:extLst>
                <a:ext uri="{FF2B5EF4-FFF2-40B4-BE49-F238E27FC236}">
                  <a16:creationId xmlns:a16="http://schemas.microsoft.com/office/drawing/2014/main" id="{747749C3-585B-824B-63AA-A61278DAF4DB}"/>
                </a:ext>
              </a:extLst>
            </p:cNvPr>
            <p:cNvSpPr/>
            <p:nvPr/>
          </p:nvSpPr>
          <p:spPr>
            <a:xfrm>
              <a:off x="9923551" y="2553922"/>
              <a:ext cx="947251" cy="268485"/>
            </a:xfrm>
            <a:prstGeom prst="roundRect">
              <a:avLst/>
            </a:prstGeom>
            <a:solidFill>
              <a:schemeClr val="accent6">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Turn 4 (Q)</a:t>
              </a:r>
            </a:p>
          </p:txBody>
        </p:sp>
        <p:sp>
          <p:nvSpPr>
            <p:cNvPr id="18" name="Rounded Rectangle 17">
              <a:extLst>
                <a:ext uri="{FF2B5EF4-FFF2-40B4-BE49-F238E27FC236}">
                  <a16:creationId xmlns:a16="http://schemas.microsoft.com/office/drawing/2014/main" id="{C8A0D1BC-C3BC-F8DE-477C-2973CF387912}"/>
                </a:ext>
              </a:extLst>
            </p:cNvPr>
            <p:cNvSpPr/>
            <p:nvPr/>
          </p:nvSpPr>
          <p:spPr>
            <a:xfrm>
              <a:off x="10988202" y="2551150"/>
              <a:ext cx="947251" cy="271107"/>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Turn 4 (A)</a:t>
              </a:r>
            </a:p>
          </p:txBody>
        </p:sp>
      </p:grpSp>
      <p:grpSp>
        <p:nvGrpSpPr>
          <p:cNvPr id="22" name="Group 21">
            <a:extLst>
              <a:ext uri="{FF2B5EF4-FFF2-40B4-BE49-F238E27FC236}">
                <a16:creationId xmlns:a16="http://schemas.microsoft.com/office/drawing/2014/main" id="{59C06CB4-DFED-E41F-53FE-DBE9C001A272}"/>
              </a:ext>
            </a:extLst>
          </p:cNvPr>
          <p:cNvGrpSpPr/>
          <p:nvPr/>
        </p:nvGrpSpPr>
        <p:grpSpPr>
          <a:xfrm>
            <a:off x="679174" y="3641470"/>
            <a:ext cx="9034982" cy="1081805"/>
            <a:chOff x="838200" y="1628543"/>
            <a:chExt cx="9034982" cy="1081805"/>
          </a:xfrm>
        </p:grpSpPr>
        <p:sp>
          <p:nvSpPr>
            <p:cNvPr id="23" name="TextBox 22">
              <a:extLst>
                <a:ext uri="{FF2B5EF4-FFF2-40B4-BE49-F238E27FC236}">
                  <a16:creationId xmlns:a16="http://schemas.microsoft.com/office/drawing/2014/main" id="{CB1D90D0-6365-8683-D184-4A6D2C217515}"/>
                </a:ext>
              </a:extLst>
            </p:cNvPr>
            <p:cNvSpPr txBox="1"/>
            <p:nvPr/>
          </p:nvSpPr>
          <p:spPr>
            <a:xfrm>
              <a:off x="838200" y="1954002"/>
              <a:ext cx="2609882" cy="430887"/>
            </a:xfrm>
            <a:prstGeom prst="rect">
              <a:avLst/>
            </a:prstGeom>
            <a:noFill/>
          </p:spPr>
          <p:txBody>
            <a:bodyPr wrap="none" rtlCol="0">
              <a:spAutoFit/>
            </a:bodyPr>
            <a:lstStyle/>
            <a:p>
              <a:r>
                <a:rPr lang="en-US" sz="2200" dirty="0"/>
                <a:t>(b) Few-shot learning</a:t>
              </a:r>
            </a:p>
          </p:txBody>
        </p:sp>
        <p:grpSp>
          <p:nvGrpSpPr>
            <p:cNvPr id="24" name="Group 23">
              <a:extLst>
                <a:ext uri="{FF2B5EF4-FFF2-40B4-BE49-F238E27FC236}">
                  <a16:creationId xmlns:a16="http://schemas.microsoft.com/office/drawing/2014/main" id="{81BA385B-A87A-E368-0CC1-697A95350598}"/>
                </a:ext>
              </a:extLst>
            </p:cNvPr>
            <p:cNvGrpSpPr/>
            <p:nvPr/>
          </p:nvGrpSpPr>
          <p:grpSpPr>
            <a:xfrm>
              <a:off x="3494761" y="1628543"/>
              <a:ext cx="6378421" cy="1081805"/>
              <a:chOff x="2243192" y="864744"/>
              <a:chExt cx="7388657" cy="1473756"/>
            </a:xfrm>
          </p:grpSpPr>
          <p:cxnSp>
            <p:nvCxnSpPr>
              <p:cNvPr id="25" name="Straight Arrow Connector 24">
                <a:extLst>
                  <a:ext uri="{FF2B5EF4-FFF2-40B4-BE49-F238E27FC236}">
                    <a16:creationId xmlns:a16="http://schemas.microsoft.com/office/drawing/2014/main" id="{BE1FD3AF-B9CE-4073-D2FE-5E8CA0404021}"/>
                  </a:ext>
                </a:extLst>
              </p:cNvPr>
              <p:cNvCxnSpPr>
                <a:cxnSpLocks/>
                <a:stCxn id="28" idx="1"/>
                <a:endCxn id="27" idx="3"/>
              </p:cNvCxnSpPr>
              <p:nvPr/>
            </p:nvCxnSpPr>
            <p:spPr>
              <a:xfrm flipH="1" flipV="1">
                <a:off x="5879978" y="1051196"/>
                <a:ext cx="463696" cy="1786"/>
              </a:xfrm>
              <a:prstGeom prst="straightConnector1">
                <a:avLst/>
              </a:prstGeom>
              <a:ln w="1905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4279472-308F-0F32-166D-0D2083629E1A}"/>
                  </a:ext>
                </a:extLst>
              </p:cNvPr>
              <p:cNvCxnSpPr>
                <a:cxnSpLocks/>
                <a:stCxn id="32" idx="1"/>
                <a:endCxn id="31" idx="3"/>
              </p:cNvCxnSpPr>
              <p:nvPr/>
            </p:nvCxnSpPr>
            <p:spPr>
              <a:xfrm flipH="1" flipV="1">
                <a:off x="5879978" y="1601622"/>
                <a:ext cx="463695" cy="1786"/>
              </a:xfrm>
              <a:prstGeom prst="straightConnector1">
                <a:avLst/>
              </a:prstGeom>
              <a:ln w="1905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7" name="Rounded Rectangle 26">
                <a:extLst>
                  <a:ext uri="{FF2B5EF4-FFF2-40B4-BE49-F238E27FC236}">
                    <a16:creationId xmlns:a16="http://schemas.microsoft.com/office/drawing/2014/main" id="{161C141C-A8DF-8757-B176-44F843DD0E91}"/>
                  </a:ext>
                </a:extLst>
              </p:cNvPr>
              <p:cNvSpPr/>
              <p:nvPr/>
            </p:nvSpPr>
            <p:spPr>
              <a:xfrm>
                <a:off x="3411098" y="868316"/>
                <a:ext cx="2468880" cy="365760"/>
              </a:xfrm>
              <a:prstGeom prst="roundRect">
                <a:avLst/>
              </a:prstGeom>
              <a:solidFill>
                <a:schemeClr val="accent5">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Few-shot examples</a:t>
                </a:r>
              </a:p>
            </p:txBody>
          </p:sp>
          <p:sp>
            <p:nvSpPr>
              <p:cNvPr id="28" name="Rounded Rectangle 27">
                <a:extLst>
                  <a:ext uri="{FF2B5EF4-FFF2-40B4-BE49-F238E27FC236}">
                    <a16:creationId xmlns:a16="http://schemas.microsoft.com/office/drawing/2014/main" id="{AC25035A-2065-D0E4-EC60-CB477F577701}"/>
                  </a:ext>
                </a:extLst>
              </p:cNvPr>
              <p:cNvSpPr/>
              <p:nvPr/>
            </p:nvSpPr>
            <p:spPr>
              <a:xfrm>
                <a:off x="6343674" y="868316"/>
                <a:ext cx="1371600" cy="369332"/>
              </a:xfrm>
              <a:prstGeom prst="roundRect">
                <a:avLst/>
              </a:prstGeom>
              <a:solidFill>
                <a:schemeClr val="accent6">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Question 1</a:t>
                </a:r>
              </a:p>
            </p:txBody>
          </p:sp>
          <p:sp>
            <p:nvSpPr>
              <p:cNvPr id="29" name="Rounded Rectangle 28">
                <a:extLst>
                  <a:ext uri="{FF2B5EF4-FFF2-40B4-BE49-F238E27FC236}">
                    <a16:creationId xmlns:a16="http://schemas.microsoft.com/office/drawing/2014/main" id="{55B83B19-0996-F93B-8B4E-8A2667D0946A}"/>
                  </a:ext>
                </a:extLst>
              </p:cNvPr>
              <p:cNvSpPr/>
              <p:nvPr/>
            </p:nvSpPr>
            <p:spPr>
              <a:xfrm>
                <a:off x="8260249" y="864744"/>
                <a:ext cx="1371600" cy="369332"/>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Answer 1</a:t>
                </a:r>
              </a:p>
            </p:txBody>
          </p:sp>
          <p:cxnSp>
            <p:nvCxnSpPr>
              <p:cNvPr id="30" name="Straight Arrow Connector 29">
                <a:extLst>
                  <a:ext uri="{FF2B5EF4-FFF2-40B4-BE49-F238E27FC236}">
                    <a16:creationId xmlns:a16="http://schemas.microsoft.com/office/drawing/2014/main" id="{2A08EBDA-8ABD-94AC-0B64-07998B4D5251}"/>
                  </a:ext>
                </a:extLst>
              </p:cNvPr>
              <p:cNvCxnSpPr>
                <a:cxnSpLocks/>
                <a:stCxn id="29" idx="1"/>
                <a:endCxn id="28" idx="3"/>
              </p:cNvCxnSpPr>
              <p:nvPr/>
            </p:nvCxnSpPr>
            <p:spPr>
              <a:xfrm flipH="1">
                <a:off x="7715274" y="1049410"/>
                <a:ext cx="544975" cy="3572"/>
              </a:xfrm>
              <a:prstGeom prst="straightConnector1">
                <a:avLst/>
              </a:prstGeom>
              <a:ln w="1905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1" name="Rounded Rectangle 30">
                <a:extLst>
                  <a:ext uri="{FF2B5EF4-FFF2-40B4-BE49-F238E27FC236}">
                    <a16:creationId xmlns:a16="http://schemas.microsoft.com/office/drawing/2014/main" id="{1DFEA43D-CE4F-3E7A-E3ED-81162A04D15C}"/>
                  </a:ext>
                </a:extLst>
              </p:cNvPr>
              <p:cNvSpPr/>
              <p:nvPr/>
            </p:nvSpPr>
            <p:spPr>
              <a:xfrm>
                <a:off x="3411098" y="1418742"/>
                <a:ext cx="2468880" cy="365760"/>
              </a:xfrm>
              <a:prstGeom prst="roundRect">
                <a:avLst/>
              </a:prstGeom>
              <a:solidFill>
                <a:schemeClr val="accent5">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Few-shot examples</a:t>
                </a:r>
              </a:p>
            </p:txBody>
          </p:sp>
          <p:sp>
            <p:nvSpPr>
              <p:cNvPr id="32" name="Rounded Rectangle 31">
                <a:extLst>
                  <a:ext uri="{FF2B5EF4-FFF2-40B4-BE49-F238E27FC236}">
                    <a16:creationId xmlns:a16="http://schemas.microsoft.com/office/drawing/2014/main" id="{1D2C1817-6B49-85FE-F7AE-2E633527A6F5}"/>
                  </a:ext>
                </a:extLst>
              </p:cNvPr>
              <p:cNvSpPr/>
              <p:nvPr/>
            </p:nvSpPr>
            <p:spPr>
              <a:xfrm>
                <a:off x="6343673" y="1418742"/>
                <a:ext cx="1371600" cy="369332"/>
              </a:xfrm>
              <a:prstGeom prst="roundRect">
                <a:avLst/>
              </a:prstGeom>
              <a:solidFill>
                <a:schemeClr val="accent6">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Question 2</a:t>
                </a:r>
              </a:p>
            </p:txBody>
          </p:sp>
          <p:sp>
            <p:nvSpPr>
              <p:cNvPr id="33" name="Rounded Rectangle 32">
                <a:extLst>
                  <a:ext uri="{FF2B5EF4-FFF2-40B4-BE49-F238E27FC236}">
                    <a16:creationId xmlns:a16="http://schemas.microsoft.com/office/drawing/2014/main" id="{983F82CC-32F5-2DA0-9763-9515143B3BB6}"/>
                  </a:ext>
                </a:extLst>
              </p:cNvPr>
              <p:cNvSpPr/>
              <p:nvPr/>
            </p:nvSpPr>
            <p:spPr>
              <a:xfrm>
                <a:off x="8260249" y="1415170"/>
                <a:ext cx="1371600" cy="369332"/>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Answer 2</a:t>
                </a:r>
              </a:p>
            </p:txBody>
          </p:sp>
          <p:cxnSp>
            <p:nvCxnSpPr>
              <p:cNvPr id="34" name="Straight Arrow Connector 33">
                <a:extLst>
                  <a:ext uri="{FF2B5EF4-FFF2-40B4-BE49-F238E27FC236}">
                    <a16:creationId xmlns:a16="http://schemas.microsoft.com/office/drawing/2014/main" id="{6203F77D-ED39-FF0A-5347-DCD12F4794AD}"/>
                  </a:ext>
                </a:extLst>
              </p:cNvPr>
              <p:cNvCxnSpPr>
                <a:cxnSpLocks/>
                <a:stCxn id="33" idx="1"/>
                <a:endCxn id="32" idx="3"/>
              </p:cNvCxnSpPr>
              <p:nvPr/>
            </p:nvCxnSpPr>
            <p:spPr>
              <a:xfrm flipH="1">
                <a:off x="7715273" y="1599836"/>
                <a:ext cx="544976" cy="3572"/>
              </a:xfrm>
              <a:prstGeom prst="straightConnector1">
                <a:avLst/>
              </a:prstGeom>
              <a:ln w="1905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D1F8E50-EB94-9983-5BAD-A7BDEB2F46A7}"/>
                  </a:ext>
                </a:extLst>
              </p:cNvPr>
              <p:cNvCxnSpPr>
                <a:cxnSpLocks/>
                <a:stCxn id="37" idx="1"/>
                <a:endCxn id="36" idx="3"/>
              </p:cNvCxnSpPr>
              <p:nvPr/>
            </p:nvCxnSpPr>
            <p:spPr>
              <a:xfrm flipH="1" flipV="1">
                <a:off x="5879978" y="2152048"/>
                <a:ext cx="463695" cy="1786"/>
              </a:xfrm>
              <a:prstGeom prst="straightConnector1">
                <a:avLst/>
              </a:prstGeom>
              <a:ln w="1905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6" name="Rounded Rectangle 35">
                <a:extLst>
                  <a:ext uri="{FF2B5EF4-FFF2-40B4-BE49-F238E27FC236}">
                    <a16:creationId xmlns:a16="http://schemas.microsoft.com/office/drawing/2014/main" id="{75A0DC12-D2E6-2471-D66F-089110C5C59E}"/>
                  </a:ext>
                </a:extLst>
              </p:cNvPr>
              <p:cNvSpPr/>
              <p:nvPr/>
            </p:nvSpPr>
            <p:spPr>
              <a:xfrm>
                <a:off x="3411098" y="1969168"/>
                <a:ext cx="2468880" cy="365760"/>
              </a:xfrm>
              <a:prstGeom prst="roundRect">
                <a:avLst/>
              </a:prstGeom>
              <a:solidFill>
                <a:schemeClr val="accent5">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Few-shot examples</a:t>
                </a:r>
              </a:p>
            </p:txBody>
          </p:sp>
          <p:sp>
            <p:nvSpPr>
              <p:cNvPr id="37" name="Rounded Rectangle 36">
                <a:extLst>
                  <a:ext uri="{FF2B5EF4-FFF2-40B4-BE49-F238E27FC236}">
                    <a16:creationId xmlns:a16="http://schemas.microsoft.com/office/drawing/2014/main" id="{99280D9B-41D4-DF23-CF6E-D2209467FE8B}"/>
                  </a:ext>
                </a:extLst>
              </p:cNvPr>
              <p:cNvSpPr/>
              <p:nvPr/>
            </p:nvSpPr>
            <p:spPr>
              <a:xfrm>
                <a:off x="6343673" y="1969168"/>
                <a:ext cx="1371600" cy="369332"/>
              </a:xfrm>
              <a:prstGeom prst="roundRect">
                <a:avLst/>
              </a:prstGeom>
              <a:solidFill>
                <a:schemeClr val="accent6">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Question 3</a:t>
                </a:r>
              </a:p>
            </p:txBody>
          </p:sp>
          <p:sp>
            <p:nvSpPr>
              <p:cNvPr id="38" name="Rounded Rectangle 37">
                <a:extLst>
                  <a:ext uri="{FF2B5EF4-FFF2-40B4-BE49-F238E27FC236}">
                    <a16:creationId xmlns:a16="http://schemas.microsoft.com/office/drawing/2014/main" id="{D787A759-0175-3B64-6B0A-6793BB38CC3C}"/>
                  </a:ext>
                </a:extLst>
              </p:cNvPr>
              <p:cNvSpPr/>
              <p:nvPr/>
            </p:nvSpPr>
            <p:spPr>
              <a:xfrm>
                <a:off x="8260249" y="1965596"/>
                <a:ext cx="1371600" cy="369332"/>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Answer 3</a:t>
                </a:r>
              </a:p>
            </p:txBody>
          </p:sp>
          <p:cxnSp>
            <p:nvCxnSpPr>
              <p:cNvPr id="39" name="Straight Arrow Connector 38">
                <a:extLst>
                  <a:ext uri="{FF2B5EF4-FFF2-40B4-BE49-F238E27FC236}">
                    <a16:creationId xmlns:a16="http://schemas.microsoft.com/office/drawing/2014/main" id="{60E7D3EB-B887-6F8E-94A2-D7C4D06288AB}"/>
                  </a:ext>
                </a:extLst>
              </p:cNvPr>
              <p:cNvCxnSpPr>
                <a:cxnSpLocks/>
                <a:stCxn id="38" idx="1"/>
                <a:endCxn id="37" idx="3"/>
              </p:cNvCxnSpPr>
              <p:nvPr/>
            </p:nvCxnSpPr>
            <p:spPr>
              <a:xfrm flipH="1">
                <a:off x="7715273" y="2150262"/>
                <a:ext cx="544976" cy="3572"/>
              </a:xfrm>
              <a:prstGeom prst="straightConnector1">
                <a:avLst/>
              </a:prstGeom>
              <a:ln w="1905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B6C43410-A770-7FE6-2AC1-D18C3145D841}"/>
                  </a:ext>
                </a:extLst>
              </p:cNvPr>
              <p:cNvSpPr txBox="1"/>
              <p:nvPr/>
            </p:nvSpPr>
            <p:spPr>
              <a:xfrm>
                <a:off x="2243192" y="864744"/>
                <a:ext cx="957891" cy="338554"/>
              </a:xfrm>
              <a:prstGeom prst="rect">
                <a:avLst/>
              </a:prstGeom>
              <a:noFill/>
            </p:spPr>
            <p:txBody>
              <a:bodyPr wrap="none" rtlCol="0">
                <a:spAutoFit/>
              </a:bodyPr>
              <a:lstStyle/>
              <a:p>
                <a:r>
                  <a:rPr lang="en-US" sz="1600" dirty="0"/>
                  <a:t>Prompt 1</a:t>
                </a:r>
              </a:p>
            </p:txBody>
          </p:sp>
          <p:sp>
            <p:nvSpPr>
              <p:cNvPr id="41" name="TextBox 40">
                <a:extLst>
                  <a:ext uri="{FF2B5EF4-FFF2-40B4-BE49-F238E27FC236}">
                    <a16:creationId xmlns:a16="http://schemas.microsoft.com/office/drawing/2014/main" id="{3096529D-1445-6B02-E6F2-5B772C5A6225}"/>
                  </a:ext>
                </a:extLst>
              </p:cNvPr>
              <p:cNvSpPr txBox="1"/>
              <p:nvPr/>
            </p:nvSpPr>
            <p:spPr>
              <a:xfrm>
                <a:off x="2243192" y="1415697"/>
                <a:ext cx="957891" cy="338554"/>
              </a:xfrm>
              <a:prstGeom prst="rect">
                <a:avLst/>
              </a:prstGeom>
              <a:noFill/>
            </p:spPr>
            <p:txBody>
              <a:bodyPr wrap="none" rtlCol="0">
                <a:spAutoFit/>
              </a:bodyPr>
              <a:lstStyle/>
              <a:p>
                <a:r>
                  <a:rPr lang="en-US" sz="1600" dirty="0"/>
                  <a:t>Prompt 2</a:t>
                </a:r>
              </a:p>
            </p:txBody>
          </p:sp>
          <p:sp>
            <p:nvSpPr>
              <p:cNvPr id="42" name="TextBox 41">
                <a:extLst>
                  <a:ext uri="{FF2B5EF4-FFF2-40B4-BE49-F238E27FC236}">
                    <a16:creationId xmlns:a16="http://schemas.microsoft.com/office/drawing/2014/main" id="{D3E1AD36-4326-ED65-25F9-23091B5F32F1}"/>
                  </a:ext>
                </a:extLst>
              </p:cNvPr>
              <p:cNvSpPr txBox="1"/>
              <p:nvPr/>
            </p:nvSpPr>
            <p:spPr>
              <a:xfrm>
                <a:off x="2243192" y="1965596"/>
                <a:ext cx="957891" cy="338554"/>
              </a:xfrm>
              <a:prstGeom prst="rect">
                <a:avLst/>
              </a:prstGeom>
              <a:noFill/>
            </p:spPr>
            <p:txBody>
              <a:bodyPr wrap="none" rtlCol="0">
                <a:spAutoFit/>
              </a:bodyPr>
              <a:lstStyle/>
              <a:p>
                <a:r>
                  <a:rPr lang="en-US" sz="1600" dirty="0"/>
                  <a:t>Prompt 3</a:t>
                </a:r>
              </a:p>
            </p:txBody>
          </p:sp>
        </p:grpSp>
      </p:grpSp>
      <p:grpSp>
        <p:nvGrpSpPr>
          <p:cNvPr id="43" name="Group 42">
            <a:extLst>
              <a:ext uri="{FF2B5EF4-FFF2-40B4-BE49-F238E27FC236}">
                <a16:creationId xmlns:a16="http://schemas.microsoft.com/office/drawing/2014/main" id="{E065F61A-52B6-2650-2A88-63059104991E}"/>
              </a:ext>
            </a:extLst>
          </p:cNvPr>
          <p:cNvGrpSpPr/>
          <p:nvPr/>
        </p:nvGrpSpPr>
        <p:grpSpPr>
          <a:xfrm>
            <a:off x="679174" y="5287516"/>
            <a:ext cx="10290770" cy="1079183"/>
            <a:chOff x="838200" y="3204421"/>
            <a:chExt cx="10290770" cy="1079183"/>
          </a:xfrm>
        </p:grpSpPr>
        <p:sp>
          <p:nvSpPr>
            <p:cNvPr id="44" name="TextBox 43">
              <a:extLst>
                <a:ext uri="{FF2B5EF4-FFF2-40B4-BE49-F238E27FC236}">
                  <a16:creationId xmlns:a16="http://schemas.microsoft.com/office/drawing/2014/main" id="{0A3FCF55-1598-9A33-FD01-17985F160CC9}"/>
                </a:ext>
              </a:extLst>
            </p:cNvPr>
            <p:cNvSpPr txBox="1"/>
            <p:nvPr/>
          </p:nvSpPr>
          <p:spPr>
            <a:xfrm>
              <a:off x="838200" y="3528569"/>
              <a:ext cx="2359877" cy="430887"/>
            </a:xfrm>
            <a:prstGeom prst="rect">
              <a:avLst/>
            </a:prstGeom>
            <a:noFill/>
          </p:spPr>
          <p:txBody>
            <a:bodyPr wrap="none" rtlCol="0">
              <a:spAutoFit/>
            </a:bodyPr>
            <a:lstStyle/>
            <a:p>
              <a:r>
                <a:rPr lang="en-US" sz="2200" dirty="0"/>
                <a:t>(c) Self-consistency</a:t>
              </a:r>
            </a:p>
          </p:txBody>
        </p:sp>
        <p:grpSp>
          <p:nvGrpSpPr>
            <p:cNvPr id="45" name="Group 44">
              <a:extLst>
                <a:ext uri="{FF2B5EF4-FFF2-40B4-BE49-F238E27FC236}">
                  <a16:creationId xmlns:a16="http://schemas.microsoft.com/office/drawing/2014/main" id="{CC618860-3A57-B40B-221D-E2315159369B}"/>
                </a:ext>
              </a:extLst>
            </p:cNvPr>
            <p:cNvGrpSpPr/>
            <p:nvPr/>
          </p:nvGrpSpPr>
          <p:grpSpPr>
            <a:xfrm>
              <a:off x="3494761" y="3204421"/>
              <a:ext cx="7634209" cy="1079183"/>
              <a:chOff x="2243192" y="3438722"/>
              <a:chExt cx="8843340" cy="1470184"/>
            </a:xfrm>
          </p:grpSpPr>
          <p:sp>
            <p:nvSpPr>
              <p:cNvPr id="46" name="Rounded Rectangle 45">
                <a:extLst>
                  <a:ext uri="{FF2B5EF4-FFF2-40B4-BE49-F238E27FC236}">
                    <a16:creationId xmlns:a16="http://schemas.microsoft.com/office/drawing/2014/main" id="{F6C8593A-4D03-8A78-2EF4-1B5A3CAC576B}"/>
                  </a:ext>
                </a:extLst>
              </p:cNvPr>
              <p:cNvSpPr/>
              <p:nvPr/>
            </p:nvSpPr>
            <p:spPr>
              <a:xfrm>
                <a:off x="3411098" y="3990934"/>
                <a:ext cx="2468880" cy="365760"/>
              </a:xfrm>
              <a:prstGeom prst="roundRect">
                <a:avLst/>
              </a:prstGeom>
              <a:solidFill>
                <a:schemeClr val="accent5">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Question</a:t>
                </a:r>
              </a:p>
            </p:txBody>
          </p:sp>
          <p:sp>
            <p:nvSpPr>
              <p:cNvPr id="47" name="Rounded Rectangle 46">
                <a:extLst>
                  <a:ext uri="{FF2B5EF4-FFF2-40B4-BE49-F238E27FC236}">
                    <a16:creationId xmlns:a16="http://schemas.microsoft.com/office/drawing/2014/main" id="{000A9876-3B7C-C7CE-F07B-26641D366648}"/>
                  </a:ext>
                </a:extLst>
              </p:cNvPr>
              <p:cNvSpPr/>
              <p:nvPr/>
            </p:nvSpPr>
            <p:spPr>
              <a:xfrm>
                <a:off x="8260249" y="3438722"/>
                <a:ext cx="1371600" cy="369332"/>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Answer 1</a:t>
                </a:r>
              </a:p>
            </p:txBody>
          </p:sp>
          <p:cxnSp>
            <p:nvCxnSpPr>
              <p:cNvPr id="48" name="Straight Arrow Connector 47">
                <a:extLst>
                  <a:ext uri="{FF2B5EF4-FFF2-40B4-BE49-F238E27FC236}">
                    <a16:creationId xmlns:a16="http://schemas.microsoft.com/office/drawing/2014/main" id="{14D65FF1-08A2-CC61-C805-4FB80FEDF025}"/>
                  </a:ext>
                </a:extLst>
              </p:cNvPr>
              <p:cNvCxnSpPr>
                <a:cxnSpLocks/>
                <a:stCxn id="47" idx="1"/>
                <a:endCxn id="46" idx="3"/>
              </p:cNvCxnSpPr>
              <p:nvPr/>
            </p:nvCxnSpPr>
            <p:spPr>
              <a:xfrm flipH="1">
                <a:off x="5879978" y="3623388"/>
                <a:ext cx="2380271" cy="550426"/>
              </a:xfrm>
              <a:prstGeom prst="straightConnector1">
                <a:avLst/>
              </a:prstGeom>
              <a:ln w="1905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940724FB-93A7-C8CF-A323-C46D64C4A3A5}"/>
                  </a:ext>
                </a:extLst>
              </p:cNvPr>
              <p:cNvSpPr/>
              <p:nvPr/>
            </p:nvSpPr>
            <p:spPr>
              <a:xfrm>
                <a:off x="8260249" y="3987362"/>
                <a:ext cx="1371600" cy="369332"/>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Answer 2</a:t>
                </a:r>
              </a:p>
            </p:txBody>
          </p:sp>
          <p:cxnSp>
            <p:nvCxnSpPr>
              <p:cNvPr id="50" name="Straight Arrow Connector 49">
                <a:extLst>
                  <a:ext uri="{FF2B5EF4-FFF2-40B4-BE49-F238E27FC236}">
                    <a16:creationId xmlns:a16="http://schemas.microsoft.com/office/drawing/2014/main" id="{6B034139-7EE9-0816-82E5-30581D6FE4FD}"/>
                  </a:ext>
                </a:extLst>
              </p:cNvPr>
              <p:cNvCxnSpPr>
                <a:cxnSpLocks/>
                <a:stCxn id="49" idx="1"/>
                <a:endCxn id="46" idx="3"/>
              </p:cNvCxnSpPr>
              <p:nvPr/>
            </p:nvCxnSpPr>
            <p:spPr>
              <a:xfrm flipH="1">
                <a:off x="5879978" y="4172028"/>
                <a:ext cx="2380271" cy="1786"/>
              </a:xfrm>
              <a:prstGeom prst="straightConnector1">
                <a:avLst/>
              </a:prstGeom>
              <a:ln w="1905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1" name="Rounded Rectangle 50">
                <a:extLst>
                  <a:ext uri="{FF2B5EF4-FFF2-40B4-BE49-F238E27FC236}">
                    <a16:creationId xmlns:a16="http://schemas.microsoft.com/office/drawing/2014/main" id="{3E653C38-33D2-4BC0-74FF-F99533CB84D5}"/>
                  </a:ext>
                </a:extLst>
              </p:cNvPr>
              <p:cNvSpPr/>
              <p:nvPr/>
            </p:nvSpPr>
            <p:spPr>
              <a:xfrm>
                <a:off x="8260249" y="4539574"/>
                <a:ext cx="1371600" cy="369332"/>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Answer 3</a:t>
                </a:r>
              </a:p>
            </p:txBody>
          </p:sp>
          <p:cxnSp>
            <p:nvCxnSpPr>
              <p:cNvPr id="52" name="Straight Arrow Connector 51">
                <a:extLst>
                  <a:ext uri="{FF2B5EF4-FFF2-40B4-BE49-F238E27FC236}">
                    <a16:creationId xmlns:a16="http://schemas.microsoft.com/office/drawing/2014/main" id="{4FE19BC2-9877-34C9-4211-850DC8C7044D}"/>
                  </a:ext>
                </a:extLst>
              </p:cNvPr>
              <p:cNvCxnSpPr>
                <a:cxnSpLocks/>
                <a:stCxn id="51" idx="1"/>
                <a:endCxn id="46" idx="3"/>
              </p:cNvCxnSpPr>
              <p:nvPr/>
            </p:nvCxnSpPr>
            <p:spPr>
              <a:xfrm flipH="1" flipV="1">
                <a:off x="5879978" y="4173814"/>
                <a:ext cx="2380271" cy="550426"/>
              </a:xfrm>
              <a:prstGeom prst="straightConnector1">
                <a:avLst/>
              </a:prstGeom>
              <a:ln w="1905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387DD5B7-00CA-23C4-54A9-5F5485D0A9DD}"/>
                  </a:ext>
                </a:extLst>
              </p:cNvPr>
              <p:cNvSpPr txBox="1"/>
              <p:nvPr/>
            </p:nvSpPr>
            <p:spPr>
              <a:xfrm>
                <a:off x="2243192" y="3985404"/>
                <a:ext cx="807209" cy="338554"/>
              </a:xfrm>
              <a:prstGeom prst="rect">
                <a:avLst/>
              </a:prstGeom>
              <a:noFill/>
            </p:spPr>
            <p:txBody>
              <a:bodyPr wrap="none" rtlCol="0">
                <a:spAutoFit/>
              </a:bodyPr>
              <a:lstStyle/>
              <a:p>
                <a:r>
                  <a:rPr lang="en-US" sz="1600" dirty="0"/>
                  <a:t>Prompt</a:t>
                </a:r>
              </a:p>
            </p:txBody>
          </p:sp>
          <p:sp>
            <p:nvSpPr>
              <p:cNvPr id="54" name="TextBox 53">
                <a:extLst>
                  <a:ext uri="{FF2B5EF4-FFF2-40B4-BE49-F238E27FC236}">
                    <a16:creationId xmlns:a16="http://schemas.microsoft.com/office/drawing/2014/main" id="{A8B62A2A-EB33-3801-8292-8C5F7A640CF0}"/>
                  </a:ext>
                </a:extLst>
              </p:cNvPr>
              <p:cNvSpPr txBox="1"/>
              <p:nvPr/>
            </p:nvSpPr>
            <p:spPr>
              <a:xfrm>
                <a:off x="9813170" y="3438722"/>
                <a:ext cx="1273362" cy="338554"/>
              </a:xfrm>
              <a:prstGeom prst="rect">
                <a:avLst/>
              </a:prstGeom>
              <a:noFill/>
            </p:spPr>
            <p:txBody>
              <a:bodyPr wrap="none" rtlCol="0">
                <a:spAutoFit/>
              </a:bodyPr>
              <a:lstStyle/>
              <a:p>
                <a:r>
                  <a:rPr lang="en-US" sz="1600" dirty="0"/>
                  <a:t>Generation 1</a:t>
                </a:r>
              </a:p>
            </p:txBody>
          </p:sp>
          <p:sp>
            <p:nvSpPr>
              <p:cNvPr id="55" name="TextBox 54">
                <a:extLst>
                  <a:ext uri="{FF2B5EF4-FFF2-40B4-BE49-F238E27FC236}">
                    <a16:creationId xmlns:a16="http://schemas.microsoft.com/office/drawing/2014/main" id="{7C5B9EFB-0725-FFA1-5362-73AC60055E22}"/>
                  </a:ext>
                </a:extLst>
              </p:cNvPr>
              <p:cNvSpPr txBox="1"/>
              <p:nvPr/>
            </p:nvSpPr>
            <p:spPr>
              <a:xfrm>
                <a:off x="9813170" y="3985404"/>
                <a:ext cx="1273362" cy="338554"/>
              </a:xfrm>
              <a:prstGeom prst="rect">
                <a:avLst/>
              </a:prstGeom>
              <a:noFill/>
            </p:spPr>
            <p:txBody>
              <a:bodyPr wrap="none" rtlCol="0">
                <a:spAutoFit/>
              </a:bodyPr>
              <a:lstStyle/>
              <a:p>
                <a:r>
                  <a:rPr lang="en-US" sz="1600" dirty="0"/>
                  <a:t>Generation 2</a:t>
                </a:r>
              </a:p>
            </p:txBody>
          </p:sp>
          <p:sp>
            <p:nvSpPr>
              <p:cNvPr id="56" name="TextBox 55">
                <a:extLst>
                  <a:ext uri="{FF2B5EF4-FFF2-40B4-BE49-F238E27FC236}">
                    <a16:creationId xmlns:a16="http://schemas.microsoft.com/office/drawing/2014/main" id="{3B254351-CACC-2BD7-40CD-EE167F396302}"/>
                  </a:ext>
                </a:extLst>
              </p:cNvPr>
              <p:cNvSpPr txBox="1"/>
              <p:nvPr/>
            </p:nvSpPr>
            <p:spPr>
              <a:xfrm>
                <a:off x="9813170" y="4541872"/>
                <a:ext cx="1273362" cy="338554"/>
              </a:xfrm>
              <a:prstGeom prst="rect">
                <a:avLst/>
              </a:prstGeom>
              <a:noFill/>
            </p:spPr>
            <p:txBody>
              <a:bodyPr wrap="none" rtlCol="0">
                <a:spAutoFit/>
              </a:bodyPr>
              <a:lstStyle/>
              <a:p>
                <a:r>
                  <a:rPr lang="en-US" sz="1600" dirty="0"/>
                  <a:t>Generation 3</a:t>
                </a:r>
              </a:p>
            </p:txBody>
          </p:sp>
        </p:grpSp>
      </p:grpSp>
      <p:sp>
        <p:nvSpPr>
          <p:cNvPr id="2" name="TextBox 1">
            <a:extLst>
              <a:ext uri="{FF2B5EF4-FFF2-40B4-BE49-F238E27FC236}">
                <a16:creationId xmlns:a16="http://schemas.microsoft.com/office/drawing/2014/main" id="{5CD76BE1-9E16-00C7-69BE-0339F8CA5A58}"/>
              </a:ext>
            </a:extLst>
          </p:cNvPr>
          <p:cNvSpPr txBox="1"/>
          <p:nvPr/>
        </p:nvSpPr>
        <p:spPr>
          <a:xfrm>
            <a:off x="-1" y="0"/>
            <a:ext cx="1813811" cy="523220"/>
          </a:xfrm>
          <a:prstGeom prst="rect">
            <a:avLst/>
          </a:prstGeom>
          <a:solidFill>
            <a:schemeClr val="accent6">
              <a:lumMod val="20000"/>
              <a:lumOff val="80000"/>
            </a:schemeClr>
          </a:solidFill>
        </p:spPr>
        <p:txBody>
          <a:bodyPr wrap="square" rtlCol="0">
            <a:spAutoFit/>
          </a:bodyPr>
          <a:lstStyle/>
          <a:p>
            <a:r>
              <a:rPr lang="en-US" sz="2800" dirty="0"/>
              <a:t>Early Stage</a:t>
            </a:r>
          </a:p>
        </p:txBody>
      </p:sp>
      <p:sp>
        <p:nvSpPr>
          <p:cNvPr id="3" name="Slide Number Placeholder 2">
            <a:extLst>
              <a:ext uri="{FF2B5EF4-FFF2-40B4-BE49-F238E27FC236}">
                <a16:creationId xmlns:a16="http://schemas.microsoft.com/office/drawing/2014/main" id="{45CD427E-4A8B-E238-CBCC-8A76551913C7}"/>
              </a:ext>
            </a:extLst>
          </p:cNvPr>
          <p:cNvSpPr>
            <a:spLocks noGrp="1"/>
          </p:cNvSpPr>
          <p:nvPr>
            <p:ph type="sldNum" sz="quarter" idx="12"/>
          </p:nvPr>
        </p:nvSpPr>
        <p:spPr/>
        <p:txBody>
          <a:bodyPr/>
          <a:lstStyle/>
          <a:p>
            <a:fld id="{CB7730FE-DA7C-794D-AFF2-443A6050F390}" type="slidenum">
              <a:rPr lang="en-US" smtClean="0"/>
              <a:t>5</a:t>
            </a:fld>
            <a:endParaRPr lang="en-US"/>
          </a:p>
        </p:txBody>
      </p:sp>
    </p:spTree>
    <p:extLst>
      <p:ext uri="{BB962C8B-B14F-4D97-AF65-F5344CB8AC3E}">
        <p14:creationId xmlns:p14="http://schemas.microsoft.com/office/powerpoint/2010/main" val="3742101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700EF-289D-F3F9-7FDF-86B8548254DC}"/>
              </a:ext>
            </a:extLst>
          </p:cNvPr>
          <p:cNvSpPr>
            <a:spLocks noGrp="1"/>
          </p:cNvSpPr>
          <p:nvPr>
            <p:ph type="title"/>
          </p:nvPr>
        </p:nvSpPr>
        <p:spPr>
          <a:xfrm>
            <a:off x="3119828" y="38820"/>
            <a:ext cx="5952344" cy="1325563"/>
          </a:xfrm>
        </p:spPr>
        <p:txBody>
          <a:bodyPr/>
          <a:lstStyle/>
          <a:p>
            <a:r>
              <a:rPr lang="en-US" dirty="0"/>
              <a:t>Opportunity: Parallelism</a:t>
            </a:r>
          </a:p>
        </p:txBody>
      </p:sp>
      <p:sp>
        <p:nvSpPr>
          <p:cNvPr id="11" name="Rounded Rectangle 10">
            <a:extLst>
              <a:ext uri="{FF2B5EF4-FFF2-40B4-BE49-F238E27FC236}">
                <a16:creationId xmlns:a16="http://schemas.microsoft.com/office/drawing/2014/main" id="{078FB134-E962-8661-7C8B-C0F6D64292DA}"/>
              </a:ext>
            </a:extLst>
          </p:cNvPr>
          <p:cNvSpPr/>
          <p:nvPr/>
        </p:nvSpPr>
        <p:spPr>
          <a:xfrm>
            <a:off x="639589" y="1930502"/>
            <a:ext cx="3989832" cy="527304"/>
          </a:xfrm>
          <a:prstGeom prst="roundRect">
            <a:avLst/>
          </a:prstGeom>
          <a:solidFill>
            <a:schemeClr val="bg2"/>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Generating two tips for staying healthy:</a:t>
            </a:r>
          </a:p>
        </p:txBody>
      </p:sp>
      <p:sp>
        <p:nvSpPr>
          <p:cNvPr id="12" name="Rounded Rectangle 11">
            <a:extLst>
              <a:ext uri="{FF2B5EF4-FFF2-40B4-BE49-F238E27FC236}">
                <a16:creationId xmlns:a16="http://schemas.microsoft.com/office/drawing/2014/main" id="{089235ED-4C95-86FD-9FB4-F7A80708FFBA}"/>
              </a:ext>
            </a:extLst>
          </p:cNvPr>
          <p:cNvSpPr/>
          <p:nvPr/>
        </p:nvSpPr>
        <p:spPr>
          <a:xfrm>
            <a:off x="639589" y="3274670"/>
            <a:ext cx="3989832" cy="527304"/>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1. Regular Physical Activity</a:t>
            </a:r>
          </a:p>
        </p:txBody>
      </p:sp>
      <p:sp>
        <p:nvSpPr>
          <p:cNvPr id="13" name="Rounded Rectangle 12">
            <a:extLst>
              <a:ext uri="{FF2B5EF4-FFF2-40B4-BE49-F238E27FC236}">
                <a16:creationId xmlns:a16="http://schemas.microsoft.com/office/drawing/2014/main" id="{4878E4F8-BB6A-C891-67D9-CB332B7A2B60}"/>
              </a:ext>
            </a:extLst>
          </p:cNvPr>
          <p:cNvSpPr/>
          <p:nvPr/>
        </p:nvSpPr>
        <p:spPr>
          <a:xfrm>
            <a:off x="639589" y="5079848"/>
            <a:ext cx="3989832" cy="527304"/>
          </a:xfrm>
          <a:prstGeom prst="roundRect">
            <a:avLst/>
          </a:prstGeom>
          <a:solidFill>
            <a:schemeClr val="accent2">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2. Balanced Diet</a:t>
            </a:r>
          </a:p>
        </p:txBody>
      </p:sp>
      <p:cxnSp>
        <p:nvCxnSpPr>
          <p:cNvPr id="19" name="Straight Arrow Connector 18">
            <a:extLst>
              <a:ext uri="{FF2B5EF4-FFF2-40B4-BE49-F238E27FC236}">
                <a16:creationId xmlns:a16="http://schemas.microsoft.com/office/drawing/2014/main" id="{B8E15BCA-46B0-E0BD-D5DA-94C7817E6F75}"/>
              </a:ext>
            </a:extLst>
          </p:cNvPr>
          <p:cNvCxnSpPr>
            <a:stCxn id="11" idx="2"/>
            <a:endCxn id="12" idx="0"/>
          </p:cNvCxnSpPr>
          <p:nvPr/>
        </p:nvCxnSpPr>
        <p:spPr>
          <a:xfrm>
            <a:off x="2634505" y="2457806"/>
            <a:ext cx="0" cy="81686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C5402B2-1BC3-F53F-7DEB-E1BE933FEFCA}"/>
              </a:ext>
            </a:extLst>
          </p:cNvPr>
          <p:cNvCxnSpPr>
            <a:cxnSpLocks/>
            <a:stCxn id="12" idx="2"/>
            <a:endCxn id="13" idx="0"/>
          </p:cNvCxnSpPr>
          <p:nvPr/>
        </p:nvCxnSpPr>
        <p:spPr>
          <a:xfrm>
            <a:off x="2634505" y="3801974"/>
            <a:ext cx="0" cy="127787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4214E81-BFAC-E986-D9C3-22F48C4BDC8D}"/>
              </a:ext>
            </a:extLst>
          </p:cNvPr>
          <p:cNvGrpSpPr/>
          <p:nvPr/>
        </p:nvGrpSpPr>
        <p:grpSpPr>
          <a:xfrm>
            <a:off x="4629421" y="2814231"/>
            <a:ext cx="6998699" cy="3253931"/>
            <a:chOff x="4629421" y="2814231"/>
            <a:chExt cx="6998699" cy="3253931"/>
          </a:xfrm>
        </p:grpSpPr>
        <p:sp>
          <p:nvSpPr>
            <p:cNvPr id="17" name="Rounded Rectangle 16">
              <a:extLst>
                <a:ext uri="{FF2B5EF4-FFF2-40B4-BE49-F238E27FC236}">
                  <a16:creationId xmlns:a16="http://schemas.microsoft.com/office/drawing/2014/main" id="{C352059B-95DD-B9AB-F517-DD7DA2575CF0}"/>
                </a:ext>
              </a:extLst>
            </p:cNvPr>
            <p:cNvSpPr/>
            <p:nvPr/>
          </p:nvSpPr>
          <p:spPr>
            <a:xfrm>
              <a:off x="6096000" y="4618838"/>
              <a:ext cx="5532120" cy="1449324"/>
            </a:xfrm>
            <a:prstGeom prst="roundRect">
              <a:avLst/>
            </a:prstGeom>
            <a:solidFill>
              <a:schemeClr val="accent2">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Tip </a:t>
              </a:r>
              <a:r>
                <a:rPr lang="en-US" altLang="zh-CN" dirty="0">
                  <a:solidFill>
                    <a:schemeClr val="tx1"/>
                  </a:solidFill>
                </a:rPr>
                <a:t>2</a:t>
              </a:r>
              <a:r>
                <a:rPr lang="en-US" dirty="0">
                  <a:solidFill>
                    <a:schemeClr val="tx1"/>
                  </a:solidFill>
                </a:rPr>
                <a:t>:</a:t>
              </a:r>
              <a:r>
                <a:rPr lang="zh-CN" altLang="en-US" dirty="0">
                  <a:solidFill>
                    <a:schemeClr val="tx1"/>
                  </a:solidFill>
                </a:rPr>
                <a:t> </a:t>
              </a:r>
              <a:r>
                <a:rPr lang="en-US" dirty="0">
                  <a:solidFill>
                    <a:schemeClr val="tx1"/>
                  </a:solidFill>
                </a:rPr>
                <a:t>Balanced Diet</a:t>
              </a:r>
            </a:p>
            <a:p>
              <a:r>
                <a:rPr lang="en-US" dirty="0">
                  <a:solidFill>
                    <a:schemeClr val="tx1"/>
                  </a:solidFill>
                </a:rPr>
                <a:t>Consume a balanced diet that includes a variety of nutrients. This means incorporating fruits, vegetables, whole grains, lean proteins, and healthy fats into your meals. A balanced diet ensures …</a:t>
              </a:r>
            </a:p>
          </p:txBody>
        </p:sp>
        <p:cxnSp>
          <p:nvCxnSpPr>
            <p:cNvPr id="26" name="Straight Arrow Connector 25">
              <a:extLst>
                <a:ext uri="{FF2B5EF4-FFF2-40B4-BE49-F238E27FC236}">
                  <a16:creationId xmlns:a16="http://schemas.microsoft.com/office/drawing/2014/main" id="{44A078DF-6AAB-F3DA-CCE0-73ECBE0AFC9B}"/>
                </a:ext>
              </a:extLst>
            </p:cNvPr>
            <p:cNvCxnSpPr>
              <a:cxnSpLocks/>
              <a:stCxn id="13" idx="3"/>
              <a:endCxn id="17" idx="1"/>
            </p:cNvCxnSpPr>
            <p:nvPr/>
          </p:nvCxnSpPr>
          <p:spPr>
            <a:xfrm>
              <a:off x="4629421" y="5343500"/>
              <a:ext cx="146657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5A68E711-C651-49D4-A9C4-A92C02A9D195}"/>
                </a:ext>
              </a:extLst>
            </p:cNvPr>
            <p:cNvSpPr/>
            <p:nvPr/>
          </p:nvSpPr>
          <p:spPr>
            <a:xfrm>
              <a:off x="6096000" y="2814231"/>
              <a:ext cx="5532120" cy="1449324"/>
            </a:xfrm>
            <a:prstGeom prst="roundRect">
              <a:avLst/>
            </a:prstGeom>
            <a:solidFill>
              <a:schemeClr val="accent4">
                <a:lumMod val="20000"/>
                <a:lumOff val="8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Tip 1: Regular Physical Activity</a:t>
              </a:r>
            </a:p>
            <a:p>
              <a:r>
                <a:rPr lang="en-US" dirty="0">
                  <a:solidFill>
                    <a:schemeClr val="tx1"/>
                  </a:solidFill>
                </a:rPr>
                <a:t>Engage in regular exercise or physical activities. This doesn‘t necessarily mean hitting the gym every day; it can be as simple as walking, cycling, yoga, or swimming...</a:t>
              </a:r>
            </a:p>
          </p:txBody>
        </p:sp>
        <p:cxnSp>
          <p:nvCxnSpPr>
            <p:cNvPr id="23" name="Straight Arrow Connector 22">
              <a:extLst>
                <a:ext uri="{FF2B5EF4-FFF2-40B4-BE49-F238E27FC236}">
                  <a16:creationId xmlns:a16="http://schemas.microsoft.com/office/drawing/2014/main" id="{54294E62-60ED-B193-E215-736110C2C867}"/>
                </a:ext>
              </a:extLst>
            </p:cNvPr>
            <p:cNvCxnSpPr>
              <a:cxnSpLocks/>
              <a:stCxn id="12" idx="3"/>
              <a:endCxn id="16" idx="1"/>
            </p:cNvCxnSpPr>
            <p:nvPr/>
          </p:nvCxnSpPr>
          <p:spPr>
            <a:xfrm>
              <a:off x="4629421" y="3538322"/>
              <a:ext cx="1466579" cy="57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A44142A0-B10B-174C-2B42-F7C8ACE0435A}"/>
                </a:ext>
              </a:extLst>
            </p:cNvPr>
            <p:cNvSpPr txBox="1"/>
            <p:nvPr/>
          </p:nvSpPr>
          <p:spPr>
            <a:xfrm>
              <a:off x="4927334" y="3168990"/>
              <a:ext cx="886781" cy="369332"/>
            </a:xfrm>
            <a:prstGeom prst="rect">
              <a:avLst/>
            </a:prstGeom>
            <a:noFill/>
          </p:spPr>
          <p:txBody>
            <a:bodyPr wrap="none" rtlCol="0">
              <a:spAutoFit/>
            </a:bodyPr>
            <a:lstStyle/>
            <a:p>
              <a:r>
                <a:rPr lang="en-US" b="1" dirty="0"/>
                <a:t>expand</a:t>
              </a:r>
            </a:p>
          </p:txBody>
        </p:sp>
        <p:sp>
          <p:nvSpPr>
            <p:cNvPr id="33" name="TextBox 32">
              <a:extLst>
                <a:ext uri="{FF2B5EF4-FFF2-40B4-BE49-F238E27FC236}">
                  <a16:creationId xmlns:a16="http://schemas.microsoft.com/office/drawing/2014/main" id="{11ADA57A-4D3C-D7E1-FFBC-0340292C57FC}"/>
                </a:ext>
              </a:extLst>
            </p:cNvPr>
            <p:cNvSpPr txBox="1"/>
            <p:nvPr/>
          </p:nvSpPr>
          <p:spPr>
            <a:xfrm>
              <a:off x="4927333" y="4974168"/>
              <a:ext cx="886397" cy="369332"/>
            </a:xfrm>
            <a:prstGeom prst="rect">
              <a:avLst/>
            </a:prstGeom>
            <a:noFill/>
          </p:spPr>
          <p:txBody>
            <a:bodyPr wrap="none" rtlCol="0">
              <a:spAutoFit/>
            </a:bodyPr>
            <a:lstStyle/>
            <a:p>
              <a:r>
                <a:rPr lang="en-US" b="1" dirty="0"/>
                <a:t>expand</a:t>
              </a:r>
            </a:p>
          </p:txBody>
        </p:sp>
      </p:grpSp>
      <p:sp>
        <p:nvSpPr>
          <p:cNvPr id="3" name="TextBox 2">
            <a:extLst>
              <a:ext uri="{FF2B5EF4-FFF2-40B4-BE49-F238E27FC236}">
                <a16:creationId xmlns:a16="http://schemas.microsoft.com/office/drawing/2014/main" id="{F4328189-A439-4EB5-EDBE-198B3F9718B3}"/>
              </a:ext>
            </a:extLst>
          </p:cNvPr>
          <p:cNvSpPr txBox="1"/>
          <p:nvPr/>
        </p:nvSpPr>
        <p:spPr>
          <a:xfrm>
            <a:off x="-1" y="0"/>
            <a:ext cx="1813811" cy="523220"/>
          </a:xfrm>
          <a:prstGeom prst="rect">
            <a:avLst/>
          </a:prstGeom>
          <a:solidFill>
            <a:schemeClr val="accent6">
              <a:lumMod val="20000"/>
              <a:lumOff val="80000"/>
            </a:schemeClr>
          </a:solidFill>
        </p:spPr>
        <p:txBody>
          <a:bodyPr wrap="square" rtlCol="0">
            <a:spAutoFit/>
          </a:bodyPr>
          <a:lstStyle/>
          <a:p>
            <a:r>
              <a:rPr lang="en-US" sz="2800" dirty="0"/>
              <a:t>Early Stage</a:t>
            </a:r>
          </a:p>
        </p:txBody>
      </p:sp>
      <p:sp>
        <p:nvSpPr>
          <p:cNvPr id="5" name="Slide Number Placeholder 4">
            <a:extLst>
              <a:ext uri="{FF2B5EF4-FFF2-40B4-BE49-F238E27FC236}">
                <a16:creationId xmlns:a16="http://schemas.microsoft.com/office/drawing/2014/main" id="{C5F20942-9D38-AF2A-8241-2B306BA47E6B}"/>
              </a:ext>
            </a:extLst>
          </p:cNvPr>
          <p:cNvSpPr>
            <a:spLocks noGrp="1"/>
          </p:cNvSpPr>
          <p:nvPr>
            <p:ph type="sldNum" sz="quarter" idx="12"/>
          </p:nvPr>
        </p:nvSpPr>
        <p:spPr/>
        <p:txBody>
          <a:bodyPr/>
          <a:lstStyle/>
          <a:p>
            <a:fld id="{CB7730FE-DA7C-794D-AFF2-443A6050F390}" type="slidenum">
              <a:rPr lang="en-US" smtClean="0"/>
              <a:t>6</a:t>
            </a:fld>
            <a:endParaRPr lang="en-US"/>
          </a:p>
        </p:txBody>
      </p:sp>
    </p:spTree>
    <p:extLst>
      <p:ext uri="{BB962C8B-B14F-4D97-AF65-F5344CB8AC3E}">
        <p14:creationId xmlns:p14="http://schemas.microsoft.com/office/powerpoint/2010/main" val="4279529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D53AF-A969-7688-9E82-C41939BC5A36}"/>
              </a:ext>
            </a:extLst>
          </p:cNvPr>
          <p:cNvSpPr>
            <a:spLocks noGrp="1"/>
          </p:cNvSpPr>
          <p:nvPr>
            <p:ph type="title"/>
          </p:nvPr>
        </p:nvSpPr>
        <p:spPr>
          <a:xfrm>
            <a:off x="3491459" y="103495"/>
            <a:ext cx="6102246" cy="1325563"/>
          </a:xfrm>
        </p:spPr>
        <p:txBody>
          <a:bodyPr>
            <a:normAutofit/>
          </a:bodyPr>
          <a:lstStyle/>
          <a:p>
            <a:r>
              <a:rPr lang="en-US" dirty="0"/>
              <a:t>System Challenges</a:t>
            </a:r>
          </a:p>
        </p:txBody>
      </p:sp>
      <p:sp>
        <p:nvSpPr>
          <p:cNvPr id="6" name="TextBox 5">
            <a:extLst>
              <a:ext uri="{FF2B5EF4-FFF2-40B4-BE49-F238E27FC236}">
                <a16:creationId xmlns:a16="http://schemas.microsoft.com/office/drawing/2014/main" id="{DC07F6DE-CB20-2CF4-B564-B906DB2119B8}"/>
              </a:ext>
            </a:extLst>
          </p:cNvPr>
          <p:cNvSpPr txBox="1"/>
          <p:nvPr/>
        </p:nvSpPr>
        <p:spPr>
          <a:xfrm>
            <a:off x="838200" y="2193277"/>
            <a:ext cx="10094844" cy="2471446"/>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sz="3600" dirty="0">
              <a:solidFill>
                <a:prstClr val="black"/>
              </a:solidFill>
              <a:latin typeface="Calibri"/>
            </a:endParaRPr>
          </a:p>
          <a:p>
            <a:pPr marL="571500" marR="0" lvl="0" indent="-5715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3600" b="0" i="0" u="none" strike="noStrike" kern="1200" cap="none" spc="0" normalizeH="0" baseline="0" noProof="0" dirty="0">
                <a:ln>
                  <a:noFill/>
                </a:ln>
                <a:solidFill>
                  <a:prstClr val="black"/>
                </a:solidFill>
                <a:effectLst/>
                <a:uLnTx/>
                <a:uFillTx/>
                <a:latin typeface="Calibri"/>
                <a:ea typeface="+mn-ea"/>
                <a:cs typeface="+mn-cs"/>
              </a:rPr>
              <a:t>How to program these LLM applications?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sz="3600" dirty="0">
              <a:solidFill>
                <a:prstClr val="black"/>
              </a:solidFill>
              <a:latin typeface="Calibri"/>
            </a:endParaRPr>
          </a:p>
          <a:p>
            <a:pPr marL="571500" marR="0" lvl="0" indent="-5715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3600" b="0" i="0" u="none" strike="noStrike" kern="1200" cap="none" spc="0" normalizeH="0" baseline="0" noProof="0" dirty="0">
                <a:ln>
                  <a:noFill/>
                </a:ln>
                <a:solidFill>
                  <a:prstClr val="black"/>
                </a:solidFill>
                <a:effectLst/>
                <a:uLnTx/>
                <a:uFillTx/>
                <a:latin typeface="Calibri"/>
                <a:ea typeface="+mn-ea"/>
                <a:cs typeface="+mn-cs"/>
              </a:rPr>
              <a:t>How to optimize across multiple LLM calls?</a:t>
            </a:r>
          </a:p>
        </p:txBody>
      </p:sp>
      <p:sp>
        <p:nvSpPr>
          <p:cNvPr id="3" name="TextBox 2">
            <a:extLst>
              <a:ext uri="{FF2B5EF4-FFF2-40B4-BE49-F238E27FC236}">
                <a16:creationId xmlns:a16="http://schemas.microsoft.com/office/drawing/2014/main" id="{1947DC93-AD49-C809-5EF5-C3A3D232A5FE}"/>
              </a:ext>
            </a:extLst>
          </p:cNvPr>
          <p:cNvSpPr txBox="1"/>
          <p:nvPr/>
        </p:nvSpPr>
        <p:spPr>
          <a:xfrm>
            <a:off x="-1" y="0"/>
            <a:ext cx="1813811" cy="523220"/>
          </a:xfrm>
          <a:prstGeom prst="rect">
            <a:avLst/>
          </a:prstGeom>
          <a:solidFill>
            <a:schemeClr val="accent6">
              <a:lumMod val="20000"/>
              <a:lumOff val="80000"/>
            </a:schemeClr>
          </a:solidFill>
        </p:spPr>
        <p:txBody>
          <a:bodyPr wrap="square" rtlCol="0">
            <a:spAutoFit/>
          </a:bodyPr>
          <a:lstStyle/>
          <a:p>
            <a:r>
              <a:rPr lang="en-US" sz="2800" dirty="0"/>
              <a:t>Early Stage</a:t>
            </a:r>
          </a:p>
        </p:txBody>
      </p:sp>
      <p:sp>
        <p:nvSpPr>
          <p:cNvPr id="4" name="Slide Number Placeholder 3">
            <a:extLst>
              <a:ext uri="{FF2B5EF4-FFF2-40B4-BE49-F238E27FC236}">
                <a16:creationId xmlns:a16="http://schemas.microsoft.com/office/drawing/2014/main" id="{B2AA2D93-2895-CBB8-997D-B059933AF896}"/>
              </a:ext>
            </a:extLst>
          </p:cNvPr>
          <p:cNvSpPr>
            <a:spLocks noGrp="1"/>
          </p:cNvSpPr>
          <p:nvPr>
            <p:ph type="sldNum" sz="quarter" idx="12"/>
          </p:nvPr>
        </p:nvSpPr>
        <p:spPr/>
        <p:txBody>
          <a:bodyPr/>
          <a:lstStyle/>
          <a:p>
            <a:fld id="{CB7730FE-DA7C-794D-AFF2-443A6050F390}" type="slidenum">
              <a:rPr lang="en-US" smtClean="0"/>
              <a:t>7</a:t>
            </a:fld>
            <a:endParaRPr lang="en-US"/>
          </a:p>
        </p:txBody>
      </p:sp>
    </p:spTree>
    <p:extLst>
      <p:ext uri="{BB962C8B-B14F-4D97-AF65-F5344CB8AC3E}">
        <p14:creationId xmlns:p14="http://schemas.microsoft.com/office/powerpoint/2010/main" val="3931671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B947B-CBC1-E023-ED03-70284F7B5873}"/>
              </a:ext>
            </a:extLst>
          </p:cNvPr>
          <p:cNvSpPr>
            <a:spLocks noGrp="1"/>
          </p:cNvSpPr>
          <p:nvPr>
            <p:ph type="title"/>
          </p:nvPr>
        </p:nvSpPr>
        <p:spPr/>
        <p:txBody>
          <a:bodyPr>
            <a:normAutofit/>
          </a:bodyPr>
          <a:lstStyle/>
          <a:p>
            <a:r>
              <a:rPr lang="en-US" sz="3600" dirty="0"/>
              <a:t>Introducing </a:t>
            </a:r>
            <a:r>
              <a:rPr lang="en-US" sz="3600" dirty="0" err="1"/>
              <a:t>SGLang</a:t>
            </a:r>
            <a:r>
              <a:rPr lang="en-US" sz="3600" dirty="0"/>
              <a:t>: A </a:t>
            </a:r>
            <a:r>
              <a:rPr lang="en-US" sz="3600" u="sng" dirty="0"/>
              <a:t>S</a:t>
            </a:r>
            <a:r>
              <a:rPr lang="en-US" sz="3600" dirty="0"/>
              <a:t>tructured </a:t>
            </a:r>
            <a:r>
              <a:rPr lang="en-US" sz="3600" u="sng" dirty="0"/>
              <a:t>G</a:t>
            </a:r>
            <a:r>
              <a:rPr lang="en-US" sz="3600" dirty="0"/>
              <a:t>eneration </a:t>
            </a:r>
            <a:r>
              <a:rPr lang="en-US" sz="3600" u="sng" dirty="0"/>
              <a:t>Lang</a:t>
            </a:r>
            <a:r>
              <a:rPr lang="en-US" sz="3600" dirty="0"/>
              <a:t>uage</a:t>
            </a:r>
          </a:p>
        </p:txBody>
      </p:sp>
      <p:sp>
        <p:nvSpPr>
          <p:cNvPr id="38" name="TextBox 37">
            <a:extLst>
              <a:ext uri="{FF2B5EF4-FFF2-40B4-BE49-F238E27FC236}">
                <a16:creationId xmlns:a16="http://schemas.microsoft.com/office/drawing/2014/main" id="{C016B94B-63FE-273E-7D1C-CB27F6288ABF}"/>
              </a:ext>
            </a:extLst>
          </p:cNvPr>
          <p:cNvSpPr txBox="1"/>
          <p:nvPr/>
        </p:nvSpPr>
        <p:spPr>
          <a:xfrm>
            <a:off x="838200" y="2689688"/>
            <a:ext cx="10059444" cy="1384995"/>
          </a:xfrm>
          <a:prstGeom prst="rect">
            <a:avLst/>
          </a:prstGeom>
          <a:noFill/>
        </p:spPr>
        <p:txBody>
          <a:bodyPr wrap="square">
            <a:spAutoFit/>
          </a:bodyPr>
          <a:lstStyle/>
          <a:p>
            <a:pPr marL="0" indent="0">
              <a:buNone/>
            </a:pPr>
            <a:r>
              <a:rPr lang="en-US" sz="2800" b="1" dirty="0"/>
              <a:t>Front end</a:t>
            </a:r>
          </a:p>
          <a:p>
            <a:pPr marL="0" indent="0">
              <a:buNone/>
            </a:pPr>
            <a:r>
              <a:rPr lang="en-US" sz="2800" dirty="0"/>
              <a:t>- A new domain specific language embedded in Python</a:t>
            </a:r>
          </a:p>
          <a:p>
            <a:pPr marL="0" indent="0">
              <a:buNone/>
            </a:pPr>
            <a:r>
              <a:rPr lang="en-US" altLang="zh-CN" sz="2800" dirty="0"/>
              <a:t>-</a:t>
            </a:r>
            <a:r>
              <a:rPr lang="zh-CN" altLang="en-US" sz="2800" dirty="0"/>
              <a:t> </a:t>
            </a:r>
            <a:r>
              <a:rPr lang="en-US" altLang="zh-CN" sz="2800" dirty="0"/>
              <a:t>Automatic parallelization and other compiler optimizations</a:t>
            </a:r>
          </a:p>
        </p:txBody>
      </p:sp>
      <p:sp>
        <p:nvSpPr>
          <p:cNvPr id="40" name="TextBox 39">
            <a:extLst>
              <a:ext uri="{FF2B5EF4-FFF2-40B4-BE49-F238E27FC236}">
                <a16:creationId xmlns:a16="http://schemas.microsoft.com/office/drawing/2014/main" id="{D1C82BE0-0F0E-5E28-082B-547303A2D29C}"/>
              </a:ext>
            </a:extLst>
          </p:cNvPr>
          <p:cNvSpPr txBox="1"/>
          <p:nvPr/>
        </p:nvSpPr>
        <p:spPr>
          <a:xfrm>
            <a:off x="838200" y="4675272"/>
            <a:ext cx="8017701" cy="954107"/>
          </a:xfrm>
          <a:prstGeom prst="rect">
            <a:avLst/>
          </a:prstGeom>
          <a:noFill/>
        </p:spPr>
        <p:txBody>
          <a:bodyPr wrap="square">
            <a:spAutoFit/>
          </a:bodyPr>
          <a:lstStyle/>
          <a:p>
            <a:pPr marL="0" indent="0">
              <a:buNone/>
            </a:pPr>
            <a:r>
              <a:rPr lang="en-US" sz="2800" b="1" dirty="0"/>
              <a:t>Back end</a:t>
            </a:r>
          </a:p>
          <a:p>
            <a:pPr marL="0" indent="0">
              <a:buNone/>
            </a:pPr>
            <a:r>
              <a:rPr lang="en-US" sz="2800" dirty="0"/>
              <a:t>- Automatic KV cache reuse with </a:t>
            </a:r>
            <a:r>
              <a:rPr lang="en-US" sz="2800" b="1" dirty="0" err="1"/>
              <a:t>RadixAttention</a:t>
            </a:r>
            <a:endParaRPr lang="en-US" sz="2800" b="1" dirty="0"/>
          </a:p>
        </p:txBody>
      </p:sp>
      <p:sp>
        <p:nvSpPr>
          <p:cNvPr id="41" name="TextBox 40">
            <a:extLst>
              <a:ext uri="{FF2B5EF4-FFF2-40B4-BE49-F238E27FC236}">
                <a16:creationId xmlns:a16="http://schemas.microsoft.com/office/drawing/2014/main" id="{B22382DE-E8DA-38BA-517C-3A2225ADF1DF}"/>
              </a:ext>
            </a:extLst>
          </p:cNvPr>
          <p:cNvSpPr txBox="1"/>
          <p:nvPr/>
        </p:nvSpPr>
        <p:spPr>
          <a:xfrm>
            <a:off x="838200" y="1565879"/>
            <a:ext cx="8166904" cy="523220"/>
          </a:xfrm>
          <a:prstGeom prst="rect">
            <a:avLst/>
          </a:prstGeom>
          <a:noFill/>
        </p:spPr>
        <p:txBody>
          <a:bodyPr wrap="square">
            <a:spAutoFit/>
          </a:bodyPr>
          <a:lstStyle/>
          <a:p>
            <a:pPr marL="0" indent="0">
              <a:buNone/>
            </a:pPr>
            <a:r>
              <a:rPr lang="en-US" altLang="zh-CN" sz="2800" dirty="0"/>
              <a:t>A “co-design” approach</a:t>
            </a:r>
          </a:p>
        </p:txBody>
      </p:sp>
      <p:sp>
        <p:nvSpPr>
          <p:cNvPr id="3" name="TextBox 2">
            <a:extLst>
              <a:ext uri="{FF2B5EF4-FFF2-40B4-BE49-F238E27FC236}">
                <a16:creationId xmlns:a16="http://schemas.microsoft.com/office/drawing/2014/main" id="{14031F09-E209-F824-0C22-FFC39AE46ADE}"/>
              </a:ext>
            </a:extLst>
          </p:cNvPr>
          <p:cNvSpPr txBox="1"/>
          <p:nvPr/>
        </p:nvSpPr>
        <p:spPr>
          <a:xfrm>
            <a:off x="-1" y="0"/>
            <a:ext cx="1813811" cy="523220"/>
          </a:xfrm>
          <a:prstGeom prst="rect">
            <a:avLst/>
          </a:prstGeom>
          <a:solidFill>
            <a:schemeClr val="accent6">
              <a:lumMod val="20000"/>
              <a:lumOff val="80000"/>
            </a:schemeClr>
          </a:solidFill>
        </p:spPr>
        <p:txBody>
          <a:bodyPr wrap="square" rtlCol="0">
            <a:spAutoFit/>
          </a:bodyPr>
          <a:lstStyle/>
          <a:p>
            <a:r>
              <a:rPr lang="en-US" sz="2800" dirty="0"/>
              <a:t>Early Stage</a:t>
            </a:r>
          </a:p>
        </p:txBody>
      </p:sp>
      <p:sp>
        <p:nvSpPr>
          <p:cNvPr id="4" name="Slide Number Placeholder 3">
            <a:extLst>
              <a:ext uri="{FF2B5EF4-FFF2-40B4-BE49-F238E27FC236}">
                <a16:creationId xmlns:a16="http://schemas.microsoft.com/office/drawing/2014/main" id="{28389908-B05A-E14F-F73B-576BC33C3414}"/>
              </a:ext>
            </a:extLst>
          </p:cNvPr>
          <p:cNvSpPr>
            <a:spLocks noGrp="1"/>
          </p:cNvSpPr>
          <p:nvPr>
            <p:ph type="sldNum" sz="quarter" idx="12"/>
          </p:nvPr>
        </p:nvSpPr>
        <p:spPr/>
        <p:txBody>
          <a:bodyPr/>
          <a:lstStyle/>
          <a:p>
            <a:fld id="{CB7730FE-DA7C-794D-AFF2-443A6050F390}" type="slidenum">
              <a:rPr lang="en-US" smtClean="0"/>
              <a:t>8</a:t>
            </a:fld>
            <a:endParaRPr lang="en-US"/>
          </a:p>
        </p:txBody>
      </p:sp>
    </p:spTree>
    <p:extLst>
      <p:ext uri="{BB962C8B-B14F-4D97-AF65-F5344CB8AC3E}">
        <p14:creationId xmlns:p14="http://schemas.microsoft.com/office/powerpoint/2010/main" val="2597452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F9622-E88F-0AC9-F4BB-9ED1402115A1}"/>
              </a:ext>
            </a:extLst>
          </p:cNvPr>
          <p:cNvSpPr>
            <a:spLocks noGrp="1"/>
          </p:cNvSpPr>
          <p:nvPr>
            <p:ph type="title"/>
          </p:nvPr>
        </p:nvSpPr>
        <p:spPr>
          <a:xfrm>
            <a:off x="1521876" y="229013"/>
            <a:ext cx="9879767" cy="1325563"/>
          </a:xfrm>
        </p:spPr>
        <p:txBody>
          <a:bodyPr>
            <a:normAutofit/>
          </a:bodyPr>
          <a:lstStyle/>
          <a:p>
            <a:r>
              <a:rPr lang="en-US" sz="4000" dirty="0"/>
              <a:t>API example: A Multi-Dimensional Essay Judge</a:t>
            </a:r>
          </a:p>
        </p:txBody>
      </p:sp>
      <p:sp>
        <p:nvSpPr>
          <p:cNvPr id="5" name="TextBox 4">
            <a:extLst>
              <a:ext uri="{FF2B5EF4-FFF2-40B4-BE49-F238E27FC236}">
                <a16:creationId xmlns:a16="http://schemas.microsoft.com/office/drawing/2014/main" id="{7FC3821A-A3D5-524C-C600-E96F8D764129}"/>
              </a:ext>
            </a:extLst>
          </p:cNvPr>
          <p:cNvSpPr txBox="1"/>
          <p:nvPr/>
        </p:nvSpPr>
        <p:spPr>
          <a:xfrm>
            <a:off x="1602693" y="1491286"/>
            <a:ext cx="5623560" cy="5093702"/>
          </a:xfrm>
          <a:prstGeom prst="rect">
            <a:avLst/>
          </a:prstGeom>
          <a:noFill/>
          <a:ln w="19050">
            <a:solidFill>
              <a:schemeClr val="tx1"/>
            </a:solidFill>
          </a:ln>
        </p:spPr>
        <p:txBody>
          <a:bodyPr wrap="square">
            <a:spAutoFit/>
          </a:bodyPr>
          <a:lstStyle/>
          <a:p>
            <a:r>
              <a:rPr lang="en-US" sz="1300" dirty="0">
                <a:latin typeface="Consolas" panose="020B0609020204030204" pitchFamily="49" charset="0"/>
                <a:cs typeface="Consolas" panose="020B0609020204030204" pitchFamily="49" charset="0"/>
              </a:rPr>
              <a:t>dimensions = [</a:t>
            </a:r>
            <a:r>
              <a:rPr lang="en-US" sz="1300" dirty="0">
                <a:solidFill>
                  <a:srgbClr val="0A3069"/>
                </a:solidFill>
                <a:latin typeface="Consolas" panose="020B0609020204030204" pitchFamily="49" charset="0"/>
                <a:cs typeface="Consolas" panose="020B0609020204030204" pitchFamily="49" charset="0"/>
              </a:rPr>
              <a:t>"Clarity"</a:t>
            </a:r>
            <a:r>
              <a:rPr lang="en-US" sz="1300" dirty="0">
                <a:latin typeface="Consolas" panose="020B0609020204030204" pitchFamily="49" charset="0"/>
                <a:cs typeface="Consolas" panose="020B0609020204030204" pitchFamily="49" charset="0"/>
              </a:rPr>
              <a:t>, </a:t>
            </a:r>
            <a:r>
              <a:rPr lang="en-US" sz="1300" dirty="0">
                <a:solidFill>
                  <a:srgbClr val="0A3069"/>
                </a:solidFill>
                <a:latin typeface="Consolas" panose="020B0609020204030204" pitchFamily="49" charset="0"/>
                <a:cs typeface="Consolas" panose="020B0609020204030204" pitchFamily="49" charset="0"/>
              </a:rPr>
              <a:t>"Originality", "Evidence"</a:t>
            </a:r>
            <a:r>
              <a:rPr lang="en-US" sz="1300" dirty="0">
                <a:latin typeface="Consolas" panose="020B0609020204030204" pitchFamily="49" charset="0"/>
                <a:cs typeface="Consolas" panose="020B0609020204030204" pitchFamily="49" charset="0"/>
              </a:rPr>
              <a:t>]</a:t>
            </a:r>
          </a:p>
          <a:p>
            <a:br>
              <a:rPr lang="en-US" sz="1300" dirty="0">
                <a:latin typeface="Consolas" panose="020B0609020204030204" pitchFamily="49" charset="0"/>
                <a:cs typeface="Consolas" panose="020B0609020204030204" pitchFamily="49" charset="0"/>
              </a:rPr>
            </a:br>
            <a:r>
              <a:rPr lang="en-US" sz="1300" dirty="0">
                <a:solidFill>
                  <a:srgbClr val="6639BA"/>
                </a:solidFill>
                <a:latin typeface="Consolas" panose="020B0609020204030204" pitchFamily="49" charset="0"/>
                <a:cs typeface="Consolas" panose="020B0609020204030204" pitchFamily="49" charset="0"/>
              </a:rPr>
              <a:t>@function</a:t>
            </a:r>
            <a:br>
              <a:rPr lang="en-US" sz="1300" dirty="0">
                <a:latin typeface="Consolas" panose="020B0609020204030204" pitchFamily="49" charset="0"/>
                <a:cs typeface="Consolas" panose="020B0609020204030204" pitchFamily="49" charset="0"/>
              </a:rPr>
            </a:br>
            <a:r>
              <a:rPr lang="en-US" sz="1300" dirty="0">
                <a:solidFill>
                  <a:srgbClr val="CF222E"/>
                </a:solidFill>
                <a:latin typeface="Consolas" panose="020B0609020204030204" pitchFamily="49" charset="0"/>
                <a:cs typeface="Consolas" panose="020B0609020204030204" pitchFamily="49" charset="0"/>
              </a:rPr>
              <a:t>def</a:t>
            </a:r>
            <a:r>
              <a:rPr lang="en-US" sz="1300" dirty="0">
                <a:latin typeface="Consolas" panose="020B0609020204030204" pitchFamily="49" charset="0"/>
                <a:cs typeface="Consolas" panose="020B0609020204030204" pitchFamily="49" charset="0"/>
              </a:rPr>
              <a:t> </a:t>
            </a:r>
            <a:r>
              <a:rPr lang="en-US" sz="1300" dirty="0">
                <a:solidFill>
                  <a:srgbClr val="6639BA"/>
                </a:solidFill>
                <a:latin typeface="Consolas" panose="020B0609020204030204" pitchFamily="49" charset="0"/>
                <a:cs typeface="Consolas" panose="020B0609020204030204" pitchFamily="49" charset="0"/>
              </a:rPr>
              <a:t>essay_judge</a:t>
            </a:r>
            <a:r>
              <a:rPr lang="en-US" sz="1300" dirty="0">
                <a:latin typeface="Consolas" panose="020B0609020204030204" pitchFamily="49" charset="0"/>
                <a:cs typeface="Consolas" panose="020B0609020204030204" pitchFamily="49" charset="0"/>
              </a:rPr>
              <a:t>(s, essay):</a:t>
            </a:r>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s </a:t>
            </a:r>
            <a:r>
              <a:rPr lang="en-US" sz="1300" dirty="0">
                <a:solidFill>
                  <a:srgbClr val="0450AE"/>
                </a:solidFill>
                <a:latin typeface="Consolas" panose="020B0609020204030204" pitchFamily="49" charset="0"/>
                <a:cs typeface="Consolas" panose="020B0609020204030204" pitchFamily="49" charset="0"/>
              </a:rPr>
              <a:t>+=</a:t>
            </a:r>
            <a:r>
              <a:rPr lang="en-US" sz="1300" dirty="0">
                <a:latin typeface="Consolas" panose="020B0609020204030204" pitchFamily="49" charset="0"/>
                <a:cs typeface="Consolas" panose="020B0609020204030204" pitchFamily="49" charset="0"/>
              </a:rPr>
              <a:t> </a:t>
            </a:r>
            <a:r>
              <a:rPr lang="en-US" sz="1300" dirty="0">
                <a:solidFill>
                  <a:srgbClr val="0A3069"/>
                </a:solidFill>
                <a:latin typeface="Consolas" panose="020B0609020204030204" pitchFamily="49" charset="0"/>
                <a:cs typeface="Consolas" panose="020B0609020204030204" pitchFamily="49" charset="0"/>
              </a:rPr>
              <a:t>"Please evaluate the following essay. " </a:t>
            </a:r>
            <a:r>
              <a:rPr lang="en-US" sz="1300" dirty="0">
                <a:solidFill>
                  <a:srgbClr val="0450AE"/>
                </a:solidFill>
                <a:latin typeface="Consolas" panose="020B0609020204030204" pitchFamily="49" charset="0"/>
                <a:cs typeface="Consolas" panose="020B0609020204030204" pitchFamily="49" charset="0"/>
              </a:rPr>
              <a:t>+</a:t>
            </a:r>
            <a:r>
              <a:rPr lang="en-US" sz="1300" dirty="0">
                <a:latin typeface="Consolas" panose="020B0609020204030204" pitchFamily="49" charset="0"/>
                <a:cs typeface="Consolas" panose="020B0609020204030204" pitchFamily="49" charset="0"/>
              </a:rPr>
              <a:t> essay</a:t>
            </a:r>
          </a:p>
          <a:p>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a:t>
            </a:r>
            <a:r>
              <a:rPr lang="en-US" sz="1300" dirty="0">
                <a:solidFill>
                  <a:srgbClr val="57606A"/>
                </a:solidFill>
                <a:latin typeface="Consolas" panose="020B0609020204030204" pitchFamily="49" charset="0"/>
                <a:cs typeface="Consolas" panose="020B0609020204030204" pitchFamily="49" charset="0"/>
              </a:rPr>
              <a:t># Evaluate an essay from multiple dimensions in parallel </a:t>
            </a:r>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forks = </a:t>
            </a:r>
            <a:r>
              <a:rPr lang="en-US" sz="1300" dirty="0">
                <a:highlight>
                  <a:srgbClr val="FFFF00"/>
                </a:highlight>
                <a:latin typeface="Consolas" panose="020B0609020204030204" pitchFamily="49" charset="0"/>
                <a:cs typeface="Consolas" panose="020B0609020204030204" pitchFamily="49" charset="0"/>
              </a:rPr>
              <a:t>s.</a:t>
            </a:r>
            <a:r>
              <a:rPr lang="en-US" sz="1300" dirty="0">
                <a:solidFill>
                  <a:srgbClr val="6639BA"/>
                </a:solidFill>
                <a:highlight>
                  <a:srgbClr val="FFFF00"/>
                </a:highlight>
                <a:latin typeface="Consolas" panose="020B0609020204030204" pitchFamily="49" charset="0"/>
                <a:cs typeface="Consolas" panose="020B0609020204030204" pitchFamily="49" charset="0"/>
              </a:rPr>
              <a:t>fork</a:t>
            </a:r>
            <a:r>
              <a:rPr lang="en-US" sz="1300" dirty="0">
                <a:highlight>
                  <a:srgbClr val="FFFF00"/>
                </a:highlight>
                <a:latin typeface="Consolas" panose="020B0609020204030204" pitchFamily="49" charset="0"/>
                <a:cs typeface="Consolas" panose="020B0609020204030204" pitchFamily="49" charset="0"/>
              </a:rPr>
              <a:t>(</a:t>
            </a:r>
            <a:r>
              <a:rPr lang="en-US" sz="1300" dirty="0">
                <a:solidFill>
                  <a:srgbClr val="6639BA"/>
                </a:solidFill>
                <a:highlight>
                  <a:srgbClr val="FFFF00"/>
                </a:highlight>
                <a:latin typeface="Consolas" panose="020B0609020204030204" pitchFamily="49" charset="0"/>
                <a:cs typeface="Consolas" panose="020B0609020204030204" pitchFamily="49" charset="0"/>
              </a:rPr>
              <a:t>len</a:t>
            </a:r>
            <a:r>
              <a:rPr lang="en-US" sz="1300" dirty="0">
                <a:highlight>
                  <a:srgbClr val="FFFF00"/>
                </a:highlight>
                <a:latin typeface="Consolas" panose="020B0609020204030204" pitchFamily="49" charset="0"/>
                <a:cs typeface="Consolas" panose="020B0609020204030204" pitchFamily="49" charset="0"/>
              </a:rPr>
              <a:t>(dimensions))</a:t>
            </a:r>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a:t>
            </a:r>
            <a:r>
              <a:rPr lang="en-US" sz="1300" dirty="0">
                <a:solidFill>
                  <a:srgbClr val="CF222E"/>
                </a:solidFill>
                <a:latin typeface="Consolas" panose="020B0609020204030204" pitchFamily="49" charset="0"/>
                <a:cs typeface="Consolas" panose="020B0609020204030204" pitchFamily="49" charset="0"/>
              </a:rPr>
              <a:t>for </a:t>
            </a:r>
            <a:r>
              <a:rPr lang="en-US" sz="1300" dirty="0">
                <a:latin typeface="Consolas" panose="020B0609020204030204" pitchFamily="49" charset="0"/>
                <a:cs typeface="Consolas" panose="020B0609020204030204" pitchFamily="49" charset="0"/>
              </a:rPr>
              <a:t>f, dim </a:t>
            </a:r>
            <a:r>
              <a:rPr lang="en-US" sz="1300" dirty="0">
                <a:solidFill>
                  <a:srgbClr val="CF222E"/>
                </a:solidFill>
                <a:latin typeface="Consolas" panose="020B0609020204030204" pitchFamily="49" charset="0"/>
                <a:cs typeface="Consolas" panose="020B0609020204030204" pitchFamily="49" charset="0"/>
              </a:rPr>
              <a:t>in </a:t>
            </a:r>
            <a:r>
              <a:rPr lang="en-US" sz="1300" dirty="0">
                <a:solidFill>
                  <a:srgbClr val="6639BA"/>
                </a:solidFill>
                <a:latin typeface="Consolas" panose="020B0609020204030204" pitchFamily="49" charset="0"/>
                <a:cs typeface="Consolas" panose="020B0609020204030204" pitchFamily="49" charset="0"/>
              </a:rPr>
              <a:t>zip</a:t>
            </a:r>
            <a:r>
              <a:rPr lang="en-US" sz="1300" dirty="0">
                <a:latin typeface="Consolas" panose="020B0609020204030204" pitchFamily="49" charset="0"/>
                <a:cs typeface="Consolas" panose="020B0609020204030204" pitchFamily="49" charset="0"/>
              </a:rPr>
              <a:t>(forks, dimensions):</a:t>
            </a:r>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f </a:t>
            </a:r>
            <a:r>
              <a:rPr lang="en-US" sz="1300" dirty="0">
                <a:solidFill>
                  <a:srgbClr val="0450AE"/>
                </a:solidFill>
                <a:latin typeface="Consolas" panose="020B0609020204030204" pitchFamily="49" charset="0"/>
                <a:cs typeface="Consolas" panose="020B0609020204030204" pitchFamily="49" charset="0"/>
              </a:rPr>
              <a:t>+=</a:t>
            </a:r>
            <a:r>
              <a:rPr lang="en-US" sz="1300" dirty="0">
                <a:latin typeface="Consolas" panose="020B0609020204030204" pitchFamily="49" charset="0"/>
                <a:cs typeface="Consolas" panose="020B0609020204030204" pitchFamily="49" charset="0"/>
              </a:rPr>
              <a:t> (</a:t>
            </a:r>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a:t>
            </a:r>
            <a:r>
              <a:rPr lang="en-US" sz="1300" dirty="0">
                <a:solidFill>
                  <a:srgbClr val="0A3069"/>
                </a:solidFill>
                <a:latin typeface="Consolas" panose="020B0609020204030204" pitchFamily="49" charset="0"/>
                <a:cs typeface="Consolas" panose="020B0609020204030204" pitchFamily="49" charset="0"/>
              </a:rPr>
              <a:t>"Evaluate based on the following metric: " </a:t>
            </a:r>
            <a:r>
              <a:rPr lang="en-US" sz="1300" dirty="0">
                <a:solidFill>
                  <a:srgbClr val="0450AE"/>
                </a:solidFill>
                <a:latin typeface="Consolas" panose="020B0609020204030204" pitchFamily="49" charset="0"/>
                <a:cs typeface="Consolas" panose="020B0609020204030204" pitchFamily="49" charset="0"/>
              </a:rPr>
              <a:t>+</a:t>
            </a:r>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dim </a:t>
            </a:r>
            <a:r>
              <a:rPr lang="en-US" sz="1300" dirty="0">
                <a:solidFill>
                  <a:srgbClr val="0450AE"/>
                </a:solidFill>
                <a:latin typeface="Consolas" panose="020B0609020204030204" pitchFamily="49" charset="0"/>
                <a:cs typeface="Consolas" panose="020B0609020204030204" pitchFamily="49" charset="0"/>
              </a:rPr>
              <a:t>+ </a:t>
            </a:r>
            <a:r>
              <a:rPr lang="en-US" sz="1300" dirty="0">
                <a:solidFill>
                  <a:srgbClr val="0A3069"/>
                </a:solidFill>
                <a:latin typeface="Consolas" panose="020B0609020204030204" pitchFamily="49" charset="0"/>
                <a:cs typeface="Consolas" panose="020B0609020204030204" pitchFamily="49" charset="0"/>
              </a:rPr>
              <a:t>". End your judgement with the word 'END'"</a:t>
            </a:r>
            <a:r>
              <a:rPr lang="en-US" sz="1300" dirty="0">
                <a:latin typeface="Consolas" panose="020B0609020204030204" pitchFamily="49" charset="0"/>
                <a:cs typeface="Consolas" panose="020B0609020204030204" pitchFamily="49" charset="0"/>
              </a:rPr>
              <a:t>)</a:t>
            </a:r>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f </a:t>
            </a:r>
            <a:r>
              <a:rPr lang="en-US" sz="1300" dirty="0">
                <a:solidFill>
                  <a:srgbClr val="0450AE"/>
                </a:solidFill>
                <a:latin typeface="Consolas" panose="020B0609020204030204" pitchFamily="49" charset="0"/>
                <a:cs typeface="Consolas" panose="020B0609020204030204" pitchFamily="49" charset="0"/>
              </a:rPr>
              <a:t>+=</a:t>
            </a:r>
            <a:r>
              <a:rPr lang="en-US" sz="1300" dirty="0">
                <a:latin typeface="Consolas" panose="020B0609020204030204" pitchFamily="49" charset="0"/>
                <a:cs typeface="Consolas" panose="020B0609020204030204" pitchFamily="49" charset="0"/>
              </a:rPr>
              <a:t> </a:t>
            </a:r>
            <a:r>
              <a:rPr lang="en-US" sz="1300" dirty="0">
                <a:solidFill>
                  <a:srgbClr val="0A3069"/>
                </a:solidFill>
                <a:latin typeface="Consolas" panose="020B0609020204030204" pitchFamily="49" charset="0"/>
                <a:cs typeface="Consolas" panose="020B0609020204030204" pitchFamily="49" charset="0"/>
              </a:rPr>
              <a:t>"Judgment: " </a:t>
            </a:r>
            <a:r>
              <a:rPr lang="en-US" sz="1300" dirty="0">
                <a:solidFill>
                  <a:srgbClr val="0450AE"/>
                </a:solidFill>
                <a:latin typeface="Consolas" panose="020B0609020204030204" pitchFamily="49" charset="0"/>
                <a:cs typeface="Consolas" panose="020B0609020204030204" pitchFamily="49" charset="0"/>
              </a:rPr>
              <a:t>+</a:t>
            </a:r>
            <a:r>
              <a:rPr lang="en-US" sz="1300" dirty="0">
                <a:latin typeface="Consolas" panose="020B0609020204030204" pitchFamily="49" charset="0"/>
                <a:cs typeface="Consolas" panose="020B0609020204030204" pitchFamily="49" charset="0"/>
              </a:rPr>
              <a:t> </a:t>
            </a:r>
            <a:r>
              <a:rPr lang="en-US" sz="1300" dirty="0">
                <a:highlight>
                  <a:srgbClr val="FFFF00"/>
                </a:highlight>
                <a:latin typeface="Consolas" panose="020B0609020204030204" pitchFamily="49" charset="0"/>
                <a:cs typeface="Consolas" panose="020B0609020204030204" pitchFamily="49" charset="0"/>
              </a:rPr>
              <a:t>f.</a:t>
            </a:r>
            <a:r>
              <a:rPr lang="en-US" sz="1300" dirty="0">
                <a:solidFill>
                  <a:srgbClr val="6639BA"/>
                </a:solidFill>
                <a:highlight>
                  <a:srgbClr val="FFFF00"/>
                </a:highlight>
                <a:latin typeface="Consolas" panose="020B0609020204030204" pitchFamily="49" charset="0"/>
                <a:cs typeface="Consolas" panose="020B0609020204030204" pitchFamily="49" charset="0"/>
              </a:rPr>
              <a:t>gen</a:t>
            </a:r>
            <a:r>
              <a:rPr lang="en-US" sz="1300" dirty="0">
                <a:highlight>
                  <a:srgbClr val="FFFF00"/>
                </a:highlight>
                <a:latin typeface="Consolas" panose="020B0609020204030204" pitchFamily="49" charset="0"/>
                <a:cs typeface="Consolas" panose="020B0609020204030204" pitchFamily="49" charset="0"/>
              </a:rPr>
              <a:t>(</a:t>
            </a:r>
            <a:r>
              <a:rPr lang="en-US" sz="1300" dirty="0">
                <a:solidFill>
                  <a:srgbClr val="0A3069"/>
                </a:solidFill>
                <a:highlight>
                  <a:srgbClr val="FFFF00"/>
                </a:highlight>
                <a:latin typeface="Consolas" panose="020B0609020204030204" pitchFamily="49" charset="0"/>
                <a:cs typeface="Consolas" panose="020B0609020204030204" pitchFamily="49" charset="0"/>
              </a:rPr>
              <a:t>"judgment", </a:t>
            </a:r>
            <a:r>
              <a:rPr lang="en-US" sz="1300" dirty="0">
                <a:highlight>
                  <a:srgbClr val="FFFF00"/>
                </a:highlight>
                <a:latin typeface="Consolas" panose="020B0609020204030204" pitchFamily="49" charset="0"/>
                <a:cs typeface="Consolas" panose="020B0609020204030204" pitchFamily="49" charset="0"/>
              </a:rPr>
              <a:t>stop="</a:t>
            </a:r>
            <a:r>
              <a:rPr lang="en-US" sz="1300" dirty="0">
                <a:solidFill>
                  <a:srgbClr val="0A3069"/>
                </a:solidFill>
                <a:highlight>
                  <a:srgbClr val="FFFF00"/>
                </a:highlight>
                <a:latin typeface="Consolas" panose="020B0609020204030204" pitchFamily="49" charset="0"/>
                <a:cs typeface="Consolas" panose="020B0609020204030204" pitchFamily="49" charset="0"/>
              </a:rPr>
              <a:t>END</a:t>
            </a:r>
            <a:r>
              <a:rPr lang="en-US" sz="1300" dirty="0">
                <a:highlight>
                  <a:srgbClr val="FFFF00"/>
                </a:highlight>
                <a:latin typeface="Consolas" panose="020B0609020204030204" pitchFamily="49" charset="0"/>
                <a:cs typeface="Consolas" panose="020B0609020204030204" pitchFamily="49" charset="0"/>
              </a:rPr>
              <a:t>")</a:t>
            </a:r>
          </a:p>
          <a:p>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a:t>
            </a:r>
            <a:r>
              <a:rPr lang="en-US" sz="1300" dirty="0">
                <a:solidFill>
                  <a:srgbClr val="57606A"/>
                </a:solidFill>
                <a:latin typeface="Consolas" panose="020B0609020204030204" pitchFamily="49" charset="0"/>
                <a:cs typeface="Consolas" panose="020B0609020204030204" pitchFamily="49" charset="0"/>
              </a:rPr>
              <a:t># Merge judgments</a:t>
            </a:r>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a:t>
            </a:r>
            <a:r>
              <a:rPr lang="en-US" sz="1300" dirty="0">
                <a:solidFill>
                  <a:srgbClr val="CF222E"/>
                </a:solidFill>
                <a:latin typeface="Consolas" panose="020B0609020204030204" pitchFamily="49" charset="0"/>
                <a:cs typeface="Consolas" panose="020B0609020204030204" pitchFamily="49" charset="0"/>
              </a:rPr>
              <a:t>for </a:t>
            </a:r>
            <a:r>
              <a:rPr lang="en-US" sz="1300" dirty="0">
                <a:latin typeface="Consolas" panose="020B0609020204030204" pitchFamily="49" charset="0"/>
                <a:cs typeface="Consolas" panose="020B0609020204030204" pitchFamily="49" charset="0"/>
              </a:rPr>
              <a:t>f, dim </a:t>
            </a:r>
            <a:r>
              <a:rPr lang="en-US" sz="1300" dirty="0">
                <a:solidFill>
                  <a:srgbClr val="CF222E"/>
                </a:solidFill>
                <a:latin typeface="Consolas" panose="020B0609020204030204" pitchFamily="49" charset="0"/>
                <a:cs typeface="Consolas" panose="020B0609020204030204" pitchFamily="49" charset="0"/>
              </a:rPr>
              <a:t>in </a:t>
            </a:r>
            <a:r>
              <a:rPr lang="en-US" sz="1300" dirty="0">
                <a:solidFill>
                  <a:srgbClr val="6639BA"/>
                </a:solidFill>
                <a:latin typeface="Consolas" panose="020B0609020204030204" pitchFamily="49" charset="0"/>
                <a:cs typeface="Consolas" panose="020B0609020204030204" pitchFamily="49" charset="0"/>
              </a:rPr>
              <a:t>zip</a:t>
            </a:r>
            <a:r>
              <a:rPr lang="en-US" sz="1300" dirty="0">
                <a:latin typeface="Consolas" panose="020B0609020204030204" pitchFamily="49" charset="0"/>
                <a:cs typeface="Consolas" panose="020B0609020204030204" pitchFamily="49" charset="0"/>
              </a:rPr>
              <a:t>(forks, dimensions):</a:t>
            </a:r>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s </a:t>
            </a:r>
            <a:r>
              <a:rPr lang="en-US" sz="1300" dirty="0">
                <a:solidFill>
                  <a:srgbClr val="0450AE"/>
                </a:solidFill>
                <a:latin typeface="Consolas" panose="020B0609020204030204" pitchFamily="49" charset="0"/>
                <a:cs typeface="Consolas" panose="020B0609020204030204" pitchFamily="49" charset="0"/>
              </a:rPr>
              <a:t>+=</a:t>
            </a:r>
            <a:r>
              <a:rPr lang="en-US" sz="1300" dirty="0">
                <a:latin typeface="Consolas" panose="020B0609020204030204" pitchFamily="49" charset="0"/>
                <a:cs typeface="Consolas" panose="020B0609020204030204" pitchFamily="49" charset="0"/>
              </a:rPr>
              <a:t> dim </a:t>
            </a:r>
            <a:r>
              <a:rPr lang="en-US" sz="1300" dirty="0">
                <a:solidFill>
                  <a:srgbClr val="0450AE"/>
                </a:solidFill>
                <a:latin typeface="Consolas" panose="020B0609020204030204" pitchFamily="49" charset="0"/>
                <a:cs typeface="Consolas" panose="020B0609020204030204" pitchFamily="49" charset="0"/>
              </a:rPr>
              <a:t>+</a:t>
            </a:r>
            <a:r>
              <a:rPr lang="en-US" sz="1300" dirty="0">
                <a:latin typeface="Consolas" panose="020B0609020204030204" pitchFamily="49" charset="0"/>
                <a:cs typeface="Consolas" panose="020B0609020204030204" pitchFamily="49" charset="0"/>
              </a:rPr>
              <a:t> </a:t>
            </a:r>
            <a:r>
              <a:rPr lang="en-US" sz="1300" dirty="0">
                <a:solidFill>
                  <a:srgbClr val="0A3069"/>
                </a:solidFill>
                <a:latin typeface="Consolas" panose="020B0609020204030204" pitchFamily="49" charset="0"/>
                <a:cs typeface="Consolas" panose="020B0609020204030204" pitchFamily="49" charset="0"/>
              </a:rPr>
              <a:t>": "</a:t>
            </a:r>
            <a:r>
              <a:rPr lang="en-US" sz="1300" dirty="0">
                <a:latin typeface="Consolas" panose="020B0609020204030204" pitchFamily="49" charset="0"/>
                <a:cs typeface="Consolas" panose="020B0609020204030204" pitchFamily="49" charset="0"/>
              </a:rPr>
              <a:t> </a:t>
            </a:r>
            <a:r>
              <a:rPr lang="en-US" sz="1300" dirty="0">
                <a:solidFill>
                  <a:srgbClr val="0450AE"/>
                </a:solidFill>
                <a:latin typeface="Consolas" panose="020B0609020204030204" pitchFamily="49" charset="0"/>
                <a:cs typeface="Consolas" panose="020B0609020204030204" pitchFamily="49" charset="0"/>
              </a:rPr>
              <a:t>+</a:t>
            </a:r>
            <a:r>
              <a:rPr lang="en-US" sz="1300" dirty="0">
                <a:latin typeface="Consolas" panose="020B0609020204030204" pitchFamily="49" charset="0"/>
                <a:cs typeface="Consolas" panose="020B0609020204030204" pitchFamily="49" charset="0"/>
              </a:rPr>
              <a:t> </a:t>
            </a:r>
            <a:r>
              <a:rPr lang="en-US" sz="1300" dirty="0">
                <a:highlight>
                  <a:srgbClr val="FFFF00"/>
                </a:highlight>
                <a:latin typeface="Consolas" panose="020B0609020204030204" pitchFamily="49" charset="0"/>
                <a:cs typeface="Consolas" panose="020B0609020204030204" pitchFamily="49" charset="0"/>
              </a:rPr>
              <a:t>f[</a:t>
            </a:r>
            <a:r>
              <a:rPr lang="en-US" sz="1300" dirty="0">
                <a:solidFill>
                  <a:srgbClr val="0A3069"/>
                </a:solidFill>
                <a:highlight>
                  <a:srgbClr val="FFFF00"/>
                </a:highlight>
                <a:latin typeface="Consolas" panose="020B0609020204030204" pitchFamily="49" charset="0"/>
                <a:cs typeface="Consolas" panose="020B0609020204030204" pitchFamily="49" charset="0"/>
              </a:rPr>
              <a:t>"judgment"</a:t>
            </a:r>
            <a:r>
              <a:rPr lang="en-US" sz="1300" dirty="0">
                <a:highlight>
                  <a:srgbClr val="FFFF00"/>
                </a:highlight>
                <a:latin typeface="Consolas" panose="020B0609020204030204" pitchFamily="49" charset="0"/>
                <a:cs typeface="Consolas" panose="020B0609020204030204" pitchFamily="49" charset="0"/>
              </a:rPr>
              <a:t>]</a:t>
            </a:r>
          </a:p>
          <a:p>
            <a:endParaRPr lang="en-US" sz="1300" dirty="0">
              <a:highlight>
                <a:srgbClr val="FFFF00"/>
              </a:highlight>
              <a:latin typeface="Consolas" panose="020B0609020204030204" pitchFamily="49" charset="0"/>
              <a:cs typeface="Consolas" panose="020B0609020204030204" pitchFamily="49" charset="0"/>
            </a:endParaRPr>
          </a:p>
          <a:p>
            <a:r>
              <a:rPr lang="en-US" sz="1300" dirty="0">
                <a:latin typeface="Consolas" panose="020B0609020204030204" pitchFamily="49" charset="0"/>
                <a:cs typeface="Consolas" panose="020B0609020204030204" pitchFamily="49" charset="0"/>
              </a:rPr>
              <a:t>  </a:t>
            </a:r>
            <a:r>
              <a:rPr lang="en-US" sz="1300" dirty="0">
                <a:solidFill>
                  <a:srgbClr val="57606A"/>
                </a:solidFill>
                <a:latin typeface="Consolas" panose="020B0609020204030204" pitchFamily="49" charset="0"/>
                <a:cs typeface="Consolas" panose="020B0609020204030204" pitchFamily="49" charset="0"/>
              </a:rPr>
              <a:t># Generate a summary and give a score</a:t>
            </a:r>
            <a:endParaRPr lang="en-US" sz="1300" dirty="0">
              <a:solidFill>
                <a:srgbClr val="0A3069"/>
              </a:solidFill>
              <a:latin typeface="Consolas" panose="020B0609020204030204" pitchFamily="49" charset="0"/>
              <a:cs typeface="Consolas" panose="020B0609020204030204" pitchFamily="49" charset="0"/>
            </a:endParaRPr>
          </a:p>
          <a:p>
            <a:r>
              <a:rPr lang="en-US" sz="1300" dirty="0">
                <a:solidFill>
                  <a:srgbClr val="0A3069"/>
                </a:solidFill>
                <a:latin typeface="Consolas" panose="020B0609020204030204" pitchFamily="49" charset="0"/>
                <a:cs typeface="Consolas" panose="020B0609020204030204" pitchFamily="49" charset="0"/>
              </a:rPr>
              <a:t>  </a:t>
            </a:r>
            <a:r>
              <a:rPr lang="en-US" sz="1300" dirty="0">
                <a:latin typeface="Consolas" panose="020B0609020204030204" pitchFamily="49" charset="0"/>
                <a:cs typeface="Consolas" panose="020B0609020204030204" pitchFamily="49" charset="0"/>
              </a:rPr>
              <a:t>s </a:t>
            </a:r>
            <a:r>
              <a:rPr lang="en-US" sz="1300" dirty="0">
                <a:solidFill>
                  <a:srgbClr val="0450AE"/>
                </a:solidFill>
                <a:latin typeface="Consolas" panose="020B0609020204030204" pitchFamily="49" charset="0"/>
                <a:cs typeface="Consolas" panose="020B0609020204030204" pitchFamily="49" charset="0"/>
              </a:rPr>
              <a:t>+=</a:t>
            </a:r>
            <a:r>
              <a:rPr lang="en-US" sz="1300" dirty="0">
                <a:latin typeface="Consolas" panose="020B0609020204030204" pitchFamily="49" charset="0"/>
                <a:cs typeface="Consolas" panose="020B0609020204030204" pitchFamily="49" charset="0"/>
              </a:rPr>
              <a:t> </a:t>
            </a:r>
            <a:r>
              <a:rPr lang="en-US" sz="1300" dirty="0">
                <a:solidFill>
                  <a:srgbClr val="0A3069"/>
                </a:solidFill>
                <a:latin typeface="Consolas" panose="020B0609020204030204" pitchFamily="49" charset="0"/>
                <a:cs typeface="Consolas" panose="020B0609020204030204" pitchFamily="49" charset="0"/>
              </a:rPr>
              <a:t>"In summary," + </a:t>
            </a:r>
            <a:r>
              <a:rPr lang="en-US" sz="1300" dirty="0">
                <a:solidFill>
                  <a:srgbClr val="0A3069"/>
                </a:solidFill>
                <a:highlight>
                  <a:srgbClr val="FFFF00"/>
                </a:highlight>
                <a:latin typeface="Consolas" panose="020B0609020204030204" pitchFamily="49" charset="0"/>
                <a:cs typeface="Consolas" panose="020B0609020204030204" pitchFamily="49" charset="0"/>
              </a:rPr>
              <a:t>s.</a:t>
            </a:r>
            <a:r>
              <a:rPr lang="en-US" sz="1300" dirty="0">
                <a:solidFill>
                  <a:srgbClr val="6639BA"/>
                </a:solidFill>
                <a:highlight>
                  <a:srgbClr val="FFFF00"/>
                </a:highlight>
                <a:latin typeface="Consolas" panose="020B0609020204030204" pitchFamily="49" charset="0"/>
                <a:cs typeface="Consolas" panose="020B0609020204030204" pitchFamily="49" charset="0"/>
              </a:rPr>
              <a:t>gen</a:t>
            </a:r>
            <a:r>
              <a:rPr lang="en-US" sz="1300" dirty="0">
                <a:solidFill>
                  <a:srgbClr val="0A3069"/>
                </a:solidFill>
                <a:highlight>
                  <a:srgbClr val="FFFF00"/>
                </a:highlight>
                <a:latin typeface="Consolas" panose="020B0609020204030204" pitchFamily="49" charset="0"/>
                <a:cs typeface="Consolas" panose="020B0609020204030204" pitchFamily="49" charset="0"/>
              </a:rPr>
              <a:t>("summary")</a:t>
            </a:r>
          </a:p>
          <a:p>
            <a:r>
              <a:rPr lang="en-US" sz="1300" dirty="0">
                <a:solidFill>
                  <a:srgbClr val="0A3069"/>
                </a:solidFill>
                <a:latin typeface="Consolas" panose="020B0609020204030204" pitchFamily="49" charset="0"/>
                <a:cs typeface="Consolas" panose="020B0609020204030204" pitchFamily="49" charset="0"/>
              </a:rPr>
              <a:t>  s += "I give the essay a letter grade of " +</a:t>
            </a:r>
            <a:br>
              <a:rPr lang="en-US" sz="1300" dirty="0">
                <a:latin typeface="Consolas" panose="020B0609020204030204" pitchFamily="49" charset="0"/>
                <a:cs typeface="Consolas" panose="020B0609020204030204" pitchFamily="49" charset="0"/>
              </a:rPr>
            </a:br>
            <a:r>
              <a:rPr lang="en-US" sz="1300" dirty="0">
                <a:latin typeface="Consolas" panose="020B0609020204030204" pitchFamily="49" charset="0"/>
                <a:cs typeface="Consolas" panose="020B0609020204030204" pitchFamily="49" charset="0"/>
              </a:rPr>
              <a:t>  s </a:t>
            </a:r>
            <a:r>
              <a:rPr lang="en-US" sz="1300" dirty="0">
                <a:solidFill>
                  <a:srgbClr val="0450AE"/>
                </a:solidFill>
                <a:latin typeface="Consolas" panose="020B0609020204030204" pitchFamily="49" charset="0"/>
                <a:cs typeface="Consolas" panose="020B0609020204030204" pitchFamily="49" charset="0"/>
              </a:rPr>
              <a:t>+=</a:t>
            </a:r>
            <a:r>
              <a:rPr lang="en-US" sz="1300" dirty="0">
                <a:latin typeface="Consolas" panose="020B0609020204030204" pitchFamily="49" charset="0"/>
                <a:cs typeface="Consolas" panose="020B0609020204030204" pitchFamily="49" charset="0"/>
              </a:rPr>
              <a:t> </a:t>
            </a:r>
            <a:r>
              <a:rPr lang="en-US" sz="1300" dirty="0">
                <a:highlight>
                  <a:srgbClr val="FFFF00"/>
                </a:highlight>
                <a:latin typeface="Consolas" panose="020B0609020204030204" pitchFamily="49" charset="0"/>
                <a:cs typeface="Consolas" panose="020B0609020204030204" pitchFamily="49" charset="0"/>
              </a:rPr>
              <a:t>s.</a:t>
            </a:r>
            <a:r>
              <a:rPr lang="en-US" sz="1300" dirty="0">
                <a:solidFill>
                  <a:srgbClr val="6639BA"/>
                </a:solidFill>
                <a:highlight>
                  <a:srgbClr val="FFFF00"/>
                </a:highlight>
                <a:latin typeface="Consolas" panose="020B0609020204030204" pitchFamily="49" charset="0"/>
                <a:cs typeface="Consolas" panose="020B0609020204030204" pitchFamily="49" charset="0"/>
              </a:rPr>
              <a:t>gen</a:t>
            </a:r>
            <a:r>
              <a:rPr lang="en-US" sz="1300" dirty="0">
                <a:highlight>
                  <a:srgbClr val="FFFF00"/>
                </a:highlight>
                <a:latin typeface="Consolas" panose="020B0609020204030204" pitchFamily="49" charset="0"/>
                <a:cs typeface="Consolas" panose="020B0609020204030204" pitchFamily="49" charset="0"/>
              </a:rPr>
              <a:t>(</a:t>
            </a:r>
            <a:r>
              <a:rPr lang="en-US" sz="1300" dirty="0">
                <a:solidFill>
                  <a:srgbClr val="0A3069"/>
                </a:solidFill>
                <a:highlight>
                  <a:srgbClr val="FFFF00"/>
                </a:highlight>
                <a:latin typeface="Consolas" panose="020B0609020204030204" pitchFamily="49" charset="0"/>
                <a:cs typeface="Consolas" panose="020B0609020204030204" pitchFamily="49" charset="0"/>
              </a:rPr>
              <a:t>"grade"</a:t>
            </a:r>
            <a:r>
              <a:rPr lang="en-US" sz="1300" dirty="0">
                <a:highlight>
                  <a:srgbClr val="FFFF00"/>
                </a:highlight>
                <a:latin typeface="Consolas" panose="020B0609020204030204" pitchFamily="49" charset="0"/>
                <a:cs typeface="Consolas" panose="020B0609020204030204" pitchFamily="49" charset="0"/>
              </a:rPr>
              <a:t>, choices=[</a:t>
            </a:r>
            <a:r>
              <a:rPr lang="en-US" sz="1300" dirty="0">
                <a:solidFill>
                  <a:srgbClr val="0A3069"/>
                </a:solidFill>
                <a:highlight>
                  <a:srgbClr val="FFFF00"/>
                </a:highlight>
                <a:latin typeface="Consolas" panose="020B0609020204030204" pitchFamily="49" charset="0"/>
                <a:cs typeface="Consolas" panose="020B0609020204030204" pitchFamily="49" charset="0"/>
              </a:rPr>
              <a:t>"A"</a:t>
            </a:r>
            <a:r>
              <a:rPr lang="en-US" sz="1300" dirty="0">
                <a:highlight>
                  <a:srgbClr val="FFFF00"/>
                </a:highlight>
                <a:latin typeface="Consolas" panose="020B0609020204030204" pitchFamily="49" charset="0"/>
                <a:cs typeface="Consolas" panose="020B0609020204030204" pitchFamily="49" charset="0"/>
              </a:rPr>
              <a:t>, </a:t>
            </a:r>
            <a:r>
              <a:rPr lang="en-US" sz="1300" dirty="0">
                <a:solidFill>
                  <a:srgbClr val="0A3069"/>
                </a:solidFill>
                <a:highlight>
                  <a:srgbClr val="FFFF00"/>
                </a:highlight>
                <a:latin typeface="Consolas" panose="020B0609020204030204" pitchFamily="49" charset="0"/>
                <a:cs typeface="Consolas" panose="020B0609020204030204" pitchFamily="49" charset="0"/>
              </a:rPr>
              <a:t>"B"</a:t>
            </a:r>
            <a:r>
              <a:rPr lang="en-US" sz="1300" dirty="0">
                <a:highlight>
                  <a:srgbClr val="FFFF00"/>
                </a:highlight>
                <a:latin typeface="Consolas" panose="020B0609020204030204" pitchFamily="49" charset="0"/>
                <a:cs typeface="Consolas" panose="020B0609020204030204" pitchFamily="49" charset="0"/>
              </a:rPr>
              <a:t>, </a:t>
            </a:r>
            <a:r>
              <a:rPr lang="en-US" sz="1300" dirty="0">
                <a:solidFill>
                  <a:srgbClr val="0A3069"/>
                </a:solidFill>
                <a:highlight>
                  <a:srgbClr val="FFFF00"/>
                </a:highlight>
                <a:latin typeface="Consolas" panose="020B0609020204030204" pitchFamily="49" charset="0"/>
                <a:cs typeface="Consolas" panose="020B0609020204030204" pitchFamily="49" charset="0"/>
              </a:rPr>
              <a:t>"C"</a:t>
            </a:r>
            <a:r>
              <a:rPr lang="en-US" sz="1300" dirty="0">
                <a:highlight>
                  <a:srgbClr val="FFFF00"/>
                </a:highlight>
                <a:latin typeface="Consolas" panose="020B0609020204030204" pitchFamily="49" charset="0"/>
                <a:cs typeface="Consolas" panose="020B0609020204030204" pitchFamily="49" charset="0"/>
              </a:rPr>
              <a:t>, </a:t>
            </a:r>
            <a:r>
              <a:rPr lang="en-US" sz="1300" dirty="0">
                <a:solidFill>
                  <a:srgbClr val="0A3069"/>
                </a:solidFill>
                <a:highlight>
                  <a:srgbClr val="FFFF00"/>
                </a:highlight>
                <a:latin typeface="Consolas" panose="020B0609020204030204" pitchFamily="49" charset="0"/>
                <a:cs typeface="Consolas" panose="020B0609020204030204" pitchFamily="49" charset="0"/>
              </a:rPr>
              <a:t>"D"</a:t>
            </a:r>
            <a:r>
              <a:rPr lang="en-US" sz="1300" dirty="0">
                <a:highlight>
                  <a:srgbClr val="FFFF00"/>
                </a:highlight>
                <a:latin typeface="Consolas" panose="020B0609020204030204" pitchFamily="49" charset="0"/>
                <a:cs typeface="Consolas" panose="020B0609020204030204" pitchFamily="49" charset="0"/>
              </a:rPr>
              <a:t>])</a:t>
            </a:r>
          </a:p>
          <a:p>
            <a:endParaRPr lang="en-US" sz="1300" dirty="0">
              <a:latin typeface="Consolas" panose="020B0609020204030204" pitchFamily="49" charset="0"/>
              <a:cs typeface="Consolas" panose="020B0609020204030204" pitchFamily="49" charset="0"/>
            </a:endParaRPr>
          </a:p>
          <a:p>
            <a:r>
              <a:rPr lang="en-US" sz="1300" dirty="0">
                <a:latin typeface="Consolas" panose="020B0609020204030204" pitchFamily="49" charset="0"/>
                <a:cs typeface="Consolas" panose="020B0609020204030204" pitchFamily="49" charset="0"/>
              </a:rPr>
              <a:t>ret = essay_judge.</a:t>
            </a:r>
            <a:r>
              <a:rPr lang="en-US" sz="1300" dirty="0">
                <a:solidFill>
                  <a:srgbClr val="6639BA"/>
                </a:solidFill>
                <a:highlight>
                  <a:srgbClr val="FFFF00"/>
                </a:highlight>
                <a:latin typeface="Consolas" panose="020B0609020204030204" pitchFamily="49" charset="0"/>
                <a:cs typeface="Consolas" panose="020B0609020204030204" pitchFamily="49" charset="0"/>
              </a:rPr>
              <a:t>run</a:t>
            </a:r>
            <a:r>
              <a:rPr lang="en-US" sz="1300" dirty="0">
                <a:highlight>
                  <a:srgbClr val="FFFF00"/>
                </a:highlight>
                <a:latin typeface="Consolas" panose="020B0609020204030204" pitchFamily="49" charset="0"/>
                <a:cs typeface="Consolas" panose="020B0609020204030204" pitchFamily="49" charset="0"/>
              </a:rPr>
              <a:t>(essay=</a:t>
            </a:r>
            <a:r>
              <a:rPr lang="en-US" sz="1300" dirty="0">
                <a:solidFill>
                  <a:srgbClr val="0A3069"/>
                </a:solidFill>
                <a:highlight>
                  <a:srgbClr val="FFFF00"/>
                </a:highlight>
                <a:latin typeface="Consolas" panose="020B0609020204030204" pitchFamily="49" charset="0"/>
                <a:cs typeface="Consolas" panose="020B0609020204030204" pitchFamily="49" charset="0"/>
              </a:rPr>
              <a:t>"A long essay ..."</a:t>
            </a:r>
            <a:r>
              <a:rPr lang="en-US" sz="1300" dirty="0">
                <a:highlight>
                  <a:srgbClr val="FFFF00"/>
                </a:highlight>
                <a:latin typeface="Consolas" panose="020B0609020204030204" pitchFamily="49" charset="0"/>
                <a:cs typeface="Consolas" panose="020B0609020204030204" pitchFamily="49" charset="0"/>
              </a:rPr>
              <a:t>)</a:t>
            </a:r>
            <a:br>
              <a:rPr lang="en-US" sz="1300" dirty="0">
                <a:latin typeface="Consolas" panose="020B0609020204030204" pitchFamily="49" charset="0"/>
                <a:cs typeface="Consolas" panose="020B0609020204030204" pitchFamily="49" charset="0"/>
              </a:rPr>
            </a:br>
            <a:r>
              <a:rPr lang="en-US" sz="1300" dirty="0">
                <a:solidFill>
                  <a:srgbClr val="6639BA"/>
                </a:solidFill>
                <a:latin typeface="Consolas" panose="020B0609020204030204" pitchFamily="49" charset="0"/>
                <a:cs typeface="Consolas" panose="020B0609020204030204" pitchFamily="49" charset="0"/>
              </a:rPr>
              <a:t>print</a:t>
            </a:r>
            <a:r>
              <a:rPr lang="en-US" sz="1300" dirty="0">
                <a:latin typeface="Consolas" panose="020B0609020204030204" pitchFamily="49" charset="0"/>
                <a:cs typeface="Consolas" panose="020B0609020204030204" pitchFamily="49" charset="0"/>
              </a:rPr>
              <a:t>(ret[</a:t>
            </a:r>
            <a:r>
              <a:rPr lang="en-US" sz="1300" dirty="0">
                <a:solidFill>
                  <a:srgbClr val="0A3069"/>
                </a:solidFill>
                <a:latin typeface="Consolas" panose="020B0609020204030204" pitchFamily="49" charset="0"/>
                <a:cs typeface="Consolas" panose="020B0609020204030204" pitchFamily="49" charset="0"/>
              </a:rPr>
              <a:t>"grade"</a:t>
            </a:r>
            <a:r>
              <a:rPr lang="en-US" sz="1300" dirty="0">
                <a:latin typeface="Consolas" panose="020B0609020204030204" pitchFamily="49" charset="0"/>
                <a:cs typeface="Consolas" panose="020B0609020204030204" pitchFamily="49" charset="0"/>
              </a:rPr>
              <a:t>])</a:t>
            </a:r>
          </a:p>
        </p:txBody>
      </p:sp>
      <p:grpSp>
        <p:nvGrpSpPr>
          <p:cNvPr id="3" name="Group 2">
            <a:extLst>
              <a:ext uri="{FF2B5EF4-FFF2-40B4-BE49-F238E27FC236}">
                <a16:creationId xmlns:a16="http://schemas.microsoft.com/office/drawing/2014/main" id="{0C4C722F-E237-9AB6-B97C-C5A0C66D5316}"/>
              </a:ext>
            </a:extLst>
          </p:cNvPr>
          <p:cNvGrpSpPr/>
          <p:nvPr/>
        </p:nvGrpSpPr>
        <p:grpSpPr>
          <a:xfrm>
            <a:off x="4762752" y="2847038"/>
            <a:ext cx="5932906" cy="369332"/>
            <a:chOff x="3998259" y="2847038"/>
            <a:chExt cx="5932906" cy="369332"/>
          </a:xfrm>
        </p:grpSpPr>
        <p:cxnSp>
          <p:nvCxnSpPr>
            <p:cNvPr id="7" name="Straight Arrow Connector 6">
              <a:extLst>
                <a:ext uri="{FF2B5EF4-FFF2-40B4-BE49-F238E27FC236}">
                  <a16:creationId xmlns:a16="http://schemas.microsoft.com/office/drawing/2014/main" id="{93D6F1B7-404F-E4AF-C234-A5E61B513602}"/>
                </a:ext>
              </a:extLst>
            </p:cNvPr>
            <p:cNvCxnSpPr>
              <a:cxnSpLocks/>
              <a:stCxn id="10" idx="1"/>
            </p:cNvCxnSpPr>
            <p:nvPr/>
          </p:nvCxnSpPr>
          <p:spPr>
            <a:xfrm flipH="1">
              <a:off x="3998259" y="3031704"/>
              <a:ext cx="3486274" cy="0"/>
            </a:xfrm>
            <a:prstGeom prst="straightConnector1">
              <a:avLst/>
            </a:prstGeom>
            <a:ln w="28575">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255BADCC-EC36-1717-190C-2E5F2DD4148D}"/>
                </a:ext>
              </a:extLst>
            </p:cNvPr>
            <p:cNvSpPr txBox="1"/>
            <p:nvPr/>
          </p:nvSpPr>
          <p:spPr>
            <a:xfrm>
              <a:off x="7484533" y="2847038"/>
              <a:ext cx="2446632" cy="369332"/>
            </a:xfrm>
            <a:prstGeom prst="rect">
              <a:avLst/>
            </a:prstGeom>
            <a:noFill/>
          </p:spPr>
          <p:txBody>
            <a:bodyPr wrap="none" rtlCol="0">
              <a:spAutoFit/>
            </a:bodyPr>
            <a:lstStyle/>
            <a:p>
              <a:r>
                <a:rPr lang="en-US" dirty="0"/>
                <a:t>Launch</a:t>
              </a:r>
              <a:r>
                <a:rPr lang="zh-CN" altLang="en-US" dirty="0"/>
                <a:t> </a:t>
              </a:r>
              <a:r>
                <a:rPr lang="en-US" altLang="zh-CN" dirty="0"/>
                <a:t>parallel prompts</a:t>
              </a:r>
              <a:endParaRPr lang="en-US" dirty="0"/>
            </a:p>
          </p:txBody>
        </p:sp>
      </p:grpSp>
      <p:grpSp>
        <p:nvGrpSpPr>
          <p:cNvPr id="4" name="Group 3">
            <a:extLst>
              <a:ext uri="{FF2B5EF4-FFF2-40B4-BE49-F238E27FC236}">
                <a16:creationId xmlns:a16="http://schemas.microsoft.com/office/drawing/2014/main" id="{7E89EACA-89DC-099D-5809-AFF150CF8520}"/>
              </a:ext>
            </a:extLst>
          </p:cNvPr>
          <p:cNvGrpSpPr/>
          <p:nvPr/>
        </p:nvGrpSpPr>
        <p:grpSpPr>
          <a:xfrm>
            <a:off x="6600849" y="3839858"/>
            <a:ext cx="4513577" cy="369332"/>
            <a:chOff x="5836356" y="3839858"/>
            <a:chExt cx="4513577" cy="369332"/>
          </a:xfrm>
        </p:grpSpPr>
        <p:sp>
          <p:nvSpPr>
            <p:cNvPr id="13" name="TextBox 12">
              <a:extLst>
                <a:ext uri="{FF2B5EF4-FFF2-40B4-BE49-F238E27FC236}">
                  <a16:creationId xmlns:a16="http://schemas.microsoft.com/office/drawing/2014/main" id="{C0D0B026-031F-9A33-00F7-1ADF903B999B}"/>
                </a:ext>
              </a:extLst>
            </p:cNvPr>
            <p:cNvSpPr txBox="1"/>
            <p:nvPr/>
          </p:nvSpPr>
          <p:spPr>
            <a:xfrm>
              <a:off x="7484533" y="3839858"/>
              <a:ext cx="2865400" cy="369332"/>
            </a:xfrm>
            <a:prstGeom prst="rect">
              <a:avLst/>
            </a:prstGeom>
            <a:noFill/>
          </p:spPr>
          <p:txBody>
            <a:bodyPr wrap="none" rtlCol="0">
              <a:spAutoFit/>
            </a:bodyPr>
            <a:lstStyle/>
            <a:p>
              <a:r>
                <a:rPr lang="en-US" dirty="0"/>
                <a:t>Non-blocking generation call</a:t>
              </a:r>
            </a:p>
          </p:txBody>
        </p:sp>
        <p:cxnSp>
          <p:nvCxnSpPr>
            <p:cNvPr id="14" name="Straight Arrow Connector 13">
              <a:extLst>
                <a:ext uri="{FF2B5EF4-FFF2-40B4-BE49-F238E27FC236}">
                  <a16:creationId xmlns:a16="http://schemas.microsoft.com/office/drawing/2014/main" id="{D96754AB-9A9C-C4FE-A0D6-C7432FBAE182}"/>
                </a:ext>
              </a:extLst>
            </p:cNvPr>
            <p:cNvCxnSpPr>
              <a:cxnSpLocks/>
              <a:stCxn id="13" idx="1"/>
            </p:cNvCxnSpPr>
            <p:nvPr/>
          </p:nvCxnSpPr>
          <p:spPr>
            <a:xfrm flipH="1">
              <a:off x="5836356" y="4024524"/>
              <a:ext cx="1648177" cy="0"/>
            </a:xfrm>
            <a:prstGeom prst="straightConnector1">
              <a:avLst/>
            </a:prstGeom>
            <a:ln w="28575">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grpSp>
      <p:grpSp>
        <p:nvGrpSpPr>
          <p:cNvPr id="6" name="Group 5">
            <a:extLst>
              <a:ext uri="{FF2B5EF4-FFF2-40B4-BE49-F238E27FC236}">
                <a16:creationId xmlns:a16="http://schemas.microsoft.com/office/drawing/2014/main" id="{61BA8511-7C48-92EA-35B3-708A180C14D8}"/>
              </a:ext>
            </a:extLst>
          </p:cNvPr>
          <p:cNvGrpSpPr/>
          <p:nvPr/>
        </p:nvGrpSpPr>
        <p:grpSpPr>
          <a:xfrm>
            <a:off x="4941382" y="4630321"/>
            <a:ext cx="6033070" cy="369332"/>
            <a:chOff x="4176889" y="4630321"/>
            <a:chExt cx="6033070" cy="369332"/>
          </a:xfrm>
        </p:grpSpPr>
        <p:sp>
          <p:nvSpPr>
            <p:cNvPr id="17" name="TextBox 16">
              <a:extLst>
                <a:ext uri="{FF2B5EF4-FFF2-40B4-BE49-F238E27FC236}">
                  <a16:creationId xmlns:a16="http://schemas.microsoft.com/office/drawing/2014/main" id="{A2655494-8A8C-91D7-D606-F53E82CB8F95}"/>
                </a:ext>
              </a:extLst>
            </p:cNvPr>
            <p:cNvSpPr txBox="1"/>
            <p:nvPr/>
          </p:nvSpPr>
          <p:spPr>
            <a:xfrm>
              <a:off x="7484533" y="4630321"/>
              <a:ext cx="2725426" cy="369332"/>
            </a:xfrm>
            <a:prstGeom prst="rect">
              <a:avLst/>
            </a:prstGeom>
            <a:noFill/>
          </p:spPr>
          <p:txBody>
            <a:bodyPr wrap="none" rtlCol="0">
              <a:spAutoFit/>
            </a:bodyPr>
            <a:lstStyle/>
            <a:p>
              <a:r>
                <a:rPr lang="en-US" dirty="0"/>
                <a:t>Fetching generation results</a:t>
              </a:r>
            </a:p>
          </p:txBody>
        </p:sp>
        <p:cxnSp>
          <p:nvCxnSpPr>
            <p:cNvPr id="18" name="Straight Arrow Connector 17">
              <a:extLst>
                <a:ext uri="{FF2B5EF4-FFF2-40B4-BE49-F238E27FC236}">
                  <a16:creationId xmlns:a16="http://schemas.microsoft.com/office/drawing/2014/main" id="{C002B541-005A-A5E0-C6B0-5C768E5E3E8B}"/>
                </a:ext>
              </a:extLst>
            </p:cNvPr>
            <p:cNvCxnSpPr>
              <a:cxnSpLocks/>
              <a:stCxn id="17" idx="1"/>
            </p:cNvCxnSpPr>
            <p:nvPr/>
          </p:nvCxnSpPr>
          <p:spPr>
            <a:xfrm flipH="1">
              <a:off x="4176889" y="4814987"/>
              <a:ext cx="3307644" cy="0"/>
            </a:xfrm>
            <a:prstGeom prst="straightConnector1">
              <a:avLst/>
            </a:prstGeom>
            <a:ln w="28575">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22EBF8A0-3076-1D98-5B67-B9DA5673A34E}"/>
              </a:ext>
            </a:extLst>
          </p:cNvPr>
          <p:cNvGrpSpPr/>
          <p:nvPr/>
        </p:nvGrpSpPr>
        <p:grpSpPr>
          <a:xfrm>
            <a:off x="6420226" y="5611702"/>
            <a:ext cx="4285050" cy="369332"/>
            <a:chOff x="5655733" y="5611702"/>
            <a:chExt cx="4285050" cy="369332"/>
          </a:xfrm>
        </p:grpSpPr>
        <p:sp>
          <p:nvSpPr>
            <p:cNvPr id="25" name="TextBox 24">
              <a:extLst>
                <a:ext uri="{FF2B5EF4-FFF2-40B4-BE49-F238E27FC236}">
                  <a16:creationId xmlns:a16="http://schemas.microsoft.com/office/drawing/2014/main" id="{230C3B7D-DFC0-4B94-0695-C958971BBC2D}"/>
                </a:ext>
              </a:extLst>
            </p:cNvPr>
            <p:cNvSpPr txBox="1"/>
            <p:nvPr/>
          </p:nvSpPr>
          <p:spPr>
            <a:xfrm>
              <a:off x="7484533" y="5611702"/>
              <a:ext cx="2456250" cy="369332"/>
            </a:xfrm>
            <a:prstGeom prst="rect">
              <a:avLst/>
            </a:prstGeom>
            <a:noFill/>
          </p:spPr>
          <p:txBody>
            <a:bodyPr wrap="none" rtlCol="0">
              <a:spAutoFit/>
            </a:bodyPr>
            <a:lstStyle/>
            <a:p>
              <a:r>
                <a:rPr lang="en-US" dirty="0"/>
                <a:t>Constrained generation</a:t>
              </a:r>
            </a:p>
          </p:txBody>
        </p:sp>
        <p:cxnSp>
          <p:nvCxnSpPr>
            <p:cNvPr id="26" name="Straight Arrow Connector 25">
              <a:extLst>
                <a:ext uri="{FF2B5EF4-FFF2-40B4-BE49-F238E27FC236}">
                  <a16:creationId xmlns:a16="http://schemas.microsoft.com/office/drawing/2014/main" id="{2D3D87AD-E24F-B683-F60F-39F8B184140A}"/>
                </a:ext>
              </a:extLst>
            </p:cNvPr>
            <p:cNvCxnSpPr>
              <a:cxnSpLocks/>
              <a:stCxn id="25" idx="1"/>
            </p:cNvCxnSpPr>
            <p:nvPr/>
          </p:nvCxnSpPr>
          <p:spPr>
            <a:xfrm flipH="1">
              <a:off x="5655733" y="5796368"/>
              <a:ext cx="1828800" cy="0"/>
            </a:xfrm>
            <a:prstGeom prst="straightConnector1">
              <a:avLst/>
            </a:prstGeom>
            <a:ln w="28575">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93CFE649-B841-B9DB-E7E5-01F282F172E7}"/>
              </a:ext>
            </a:extLst>
          </p:cNvPr>
          <p:cNvGrpSpPr/>
          <p:nvPr/>
        </p:nvGrpSpPr>
        <p:grpSpPr>
          <a:xfrm>
            <a:off x="6047693" y="6010495"/>
            <a:ext cx="3950530" cy="369332"/>
            <a:chOff x="5283200" y="6010495"/>
            <a:chExt cx="3950530" cy="369332"/>
          </a:xfrm>
        </p:grpSpPr>
        <p:sp>
          <p:nvSpPr>
            <p:cNvPr id="30" name="TextBox 29">
              <a:extLst>
                <a:ext uri="{FF2B5EF4-FFF2-40B4-BE49-F238E27FC236}">
                  <a16:creationId xmlns:a16="http://schemas.microsoft.com/office/drawing/2014/main" id="{BA66DC29-2853-B008-F352-D0F72EAFD012}"/>
                </a:ext>
              </a:extLst>
            </p:cNvPr>
            <p:cNvSpPr txBox="1"/>
            <p:nvPr/>
          </p:nvSpPr>
          <p:spPr>
            <a:xfrm>
              <a:off x="7474915" y="6010495"/>
              <a:ext cx="1758815" cy="369332"/>
            </a:xfrm>
            <a:prstGeom prst="rect">
              <a:avLst/>
            </a:prstGeom>
            <a:noFill/>
          </p:spPr>
          <p:txBody>
            <a:bodyPr wrap="none" rtlCol="0">
              <a:spAutoFit/>
            </a:bodyPr>
            <a:lstStyle/>
            <a:p>
              <a:r>
                <a:rPr lang="en-US" dirty="0"/>
                <a:t>Run the function</a:t>
              </a:r>
            </a:p>
          </p:txBody>
        </p:sp>
        <p:cxnSp>
          <p:nvCxnSpPr>
            <p:cNvPr id="31" name="Straight Arrow Connector 30">
              <a:extLst>
                <a:ext uri="{FF2B5EF4-FFF2-40B4-BE49-F238E27FC236}">
                  <a16:creationId xmlns:a16="http://schemas.microsoft.com/office/drawing/2014/main" id="{7EBA71C2-3469-D031-F37E-B543C936AFE6}"/>
                </a:ext>
              </a:extLst>
            </p:cNvPr>
            <p:cNvCxnSpPr>
              <a:cxnSpLocks/>
              <a:stCxn id="30" idx="1"/>
            </p:cNvCxnSpPr>
            <p:nvPr/>
          </p:nvCxnSpPr>
          <p:spPr>
            <a:xfrm flipH="1">
              <a:off x="5283200" y="6195161"/>
              <a:ext cx="2191715" cy="0"/>
            </a:xfrm>
            <a:prstGeom prst="straightConnector1">
              <a:avLst/>
            </a:prstGeom>
            <a:ln w="28575">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grpSp>
      <p:sp>
        <p:nvSpPr>
          <p:cNvPr id="11" name="TextBox 10">
            <a:extLst>
              <a:ext uri="{FF2B5EF4-FFF2-40B4-BE49-F238E27FC236}">
                <a16:creationId xmlns:a16="http://schemas.microsoft.com/office/drawing/2014/main" id="{2C425821-DC6A-9B5A-871D-3E05628AD11C}"/>
              </a:ext>
            </a:extLst>
          </p:cNvPr>
          <p:cNvSpPr txBox="1"/>
          <p:nvPr/>
        </p:nvSpPr>
        <p:spPr>
          <a:xfrm>
            <a:off x="-1" y="0"/>
            <a:ext cx="1813811" cy="523220"/>
          </a:xfrm>
          <a:prstGeom prst="rect">
            <a:avLst/>
          </a:prstGeom>
          <a:solidFill>
            <a:schemeClr val="accent6">
              <a:lumMod val="20000"/>
              <a:lumOff val="80000"/>
            </a:schemeClr>
          </a:solidFill>
        </p:spPr>
        <p:txBody>
          <a:bodyPr wrap="square" rtlCol="0">
            <a:spAutoFit/>
          </a:bodyPr>
          <a:lstStyle/>
          <a:p>
            <a:r>
              <a:rPr lang="en-US" sz="2800" dirty="0"/>
              <a:t>Early Stage</a:t>
            </a:r>
          </a:p>
        </p:txBody>
      </p:sp>
      <p:sp>
        <p:nvSpPr>
          <p:cNvPr id="15" name="TextBox 14">
            <a:extLst>
              <a:ext uri="{FF2B5EF4-FFF2-40B4-BE49-F238E27FC236}">
                <a16:creationId xmlns:a16="http://schemas.microsoft.com/office/drawing/2014/main" id="{FE6EF0B8-1411-1836-38BB-27DDEF6E87C2}"/>
              </a:ext>
            </a:extLst>
          </p:cNvPr>
          <p:cNvSpPr txBox="1"/>
          <p:nvPr/>
        </p:nvSpPr>
        <p:spPr>
          <a:xfrm>
            <a:off x="9079666" y="1960538"/>
            <a:ext cx="1518379" cy="523220"/>
          </a:xfrm>
          <a:prstGeom prst="rect">
            <a:avLst/>
          </a:prstGeom>
          <a:solidFill>
            <a:schemeClr val="accent5">
              <a:lumMod val="20000"/>
              <a:lumOff val="80000"/>
            </a:schemeClr>
          </a:solidFill>
        </p:spPr>
        <p:txBody>
          <a:bodyPr wrap="square" rtlCol="0">
            <a:spAutoFit/>
          </a:bodyPr>
          <a:lstStyle/>
          <a:p>
            <a:r>
              <a:rPr lang="en-US" sz="2800" dirty="0"/>
              <a:t>Frontend</a:t>
            </a:r>
          </a:p>
        </p:txBody>
      </p:sp>
      <p:sp>
        <p:nvSpPr>
          <p:cNvPr id="16" name="Slide Number Placeholder 15">
            <a:extLst>
              <a:ext uri="{FF2B5EF4-FFF2-40B4-BE49-F238E27FC236}">
                <a16:creationId xmlns:a16="http://schemas.microsoft.com/office/drawing/2014/main" id="{5ACDB5CD-1B2A-EC05-BD22-814317CADE90}"/>
              </a:ext>
            </a:extLst>
          </p:cNvPr>
          <p:cNvSpPr>
            <a:spLocks noGrp="1"/>
          </p:cNvSpPr>
          <p:nvPr>
            <p:ph type="sldNum" sz="quarter" idx="12"/>
          </p:nvPr>
        </p:nvSpPr>
        <p:spPr/>
        <p:txBody>
          <a:bodyPr/>
          <a:lstStyle/>
          <a:p>
            <a:fld id="{CB7730FE-DA7C-794D-AFF2-443A6050F390}" type="slidenum">
              <a:rPr lang="en-US" smtClean="0"/>
              <a:t>9</a:t>
            </a:fld>
            <a:endParaRPr lang="en-US"/>
          </a:p>
        </p:txBody>
      </p:sp>
    </p:spTree>
    <p:extLst>
      <p:ext uri="{BB962C8B-B14F-4D97-AF65-F5344CB8AC3E}">
        <p14:creationId xmlns:p14="http://schemas.microsoft.com/office/powerpoint/2010/main" val="2890440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4.3|12.3|21.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779</TotalTime>
  <Words>4589</Words>
  <Application>Microsoft Macintosh PowerPoint</Application>
  <PresentationFormat>Widescreen</PresentationFormat>
  <Paragraphs>514</Paragraphs>
  <Slides>32</Slides>
  <Notes>23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Slack-Lato</vt:lpstr>
      <vt:lpstr>Söhne</vt:lpstr>
      <vt:lpstr>system-ui</vt:lpstr>
      <vt:lpstr>Arial</vt:lpstr>
      <vt:lpstr>Calibri</vt:lpstr>
      <vt:lpstr>Calibri Light</vt:lpstr>
      <vt:lpstr>Cambria Math</vt:lpstr>
      <vt:lpstr>Consolas</vt:lpstr>
      <vt:lpstr>Office Theme</vt:lpstr>
      <vt:lpstr>SGLang v0.2: Faster Interface and Runtime for LLM inference</vt:lpstr>
      <vt:lpstr>PowerPoint Presentation</vt:lpstr>
      <vt:lpstr>Early Stage: the “Programming LLM” Paradigm</vt:lpstr>
      <vt:lpstr>Existing Systems</vt:lpstr>
      <vt:lpstr>PowerPoint Presentation</vt:lpstr>
      <vt:lpstr>Opportunity: Parallelism</vt:lpstr>
      <vt:lpstr>System Challenges</vt:lpstr>
      <vt:lpstr>Introducing SGLang: A Structured Generation Language</vt:lpstr>
      <vt:lpstr>API example: A Multi-Dimensional Essay Judge</vt:lpstr>
      <vt:lpstr>Compiler Optimizations</vt:lpstr>
      <vt:lpstr>Prefix caching from request tracking?</vt:lpstr>
      <vt:lpstr>PowerPoint Presentation</vt:lpstr>
      <vt:lpstr>Runtime (SRT) with RadixAttention</vt:lpstr>
      <vt:lpstr>Runtime (SRT) with RadixAttention</vt:lpstr>
      <vt:lpstr>Runtime (SRT) with RadixAttention</vt:lpstr>
      <vt:lpstr>Cache Aware Scheduling</vt:lpstr>
      <vt:lpstr>PowerPoint Presentation</vt:lpstr>
      <vt:lpstr>SGLang Structure: Pipeline</vt:lpstr>
      <vt:lpstr>SGLang Structure: Inside TP Worker</vt:lpstr>
      <vt:lpstr>Dynamically Adjust the new token ratio estimation</vt:lpstr>
      <vt:lpstr>Dynamically Adjust the new token ratio estimation</vt:lpstr>
      <vt:lpstr>PowerPoint Presentation</vt:lpstr>
      <vt:lpstr>PowerPoint Presentation</vt:lpstr>
      <vt:lpstr>Speedup Regex Guided Generation</vt:lpstr>
      <vt:lpstr>PowerPoint Presentation</vt:lpstr>
      <vt:lpstr>Summary: techniques in SGLang</vt:lpstr>
      <vt:lpstr>SGLang v0.2 Results</vt:lpstr>
      <vt:lpstr>PowerPoint Presentation</vt:lpstr>
      <vt:lpstr>Research and industry use cases</vt:lpstr>
      <vt:lpstr>Future work</vt:lpstr>
      <vt:lpstr>PowerPoint Presentation</vt:lpstr>
      <vt:lpstr>Principles in future development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Liangsheng Yin</dc:creator>
  <cp:lastModifiedBy>Ying Sheng</cp:lastModifiedBy>
  <cp:revision>641</cp:revision>
  <dcterms:created xsi:type="dcterms:W3CDTF">2024-08-22T22:02:12Z</dcterms:created>
  <dcterms:modified xsi:type="dcterms:W3CDTF">2024-09-03T02:24:41Z</dcterms:modified>
</cp:coreProperties>
</file>

<file path=docProps/thumbnail.jpeg>
</file>